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2.xml" ContentType="application/vnd.openxmlformats-officedocument.presentationml.notesSlide+xml"/>
  <Override PartName="/ppt/ink/ink90.xml" ContentType="application/inkml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81"/>
  </p:notesMasterIdLst>
  <p:handoutMasterIdLst>
    <p:handoutMasterId r:id="rId182"/>
  </p:handoutMasterIdLst>
  <p:sldIdLst>
    <p:sldId id="462" r:id="rId8"/>
    <p:sldId id="463" r:id="rId9"/>
    <p:sldId id="464" r:id="rId10"/>
    <p:sldId id="466" r:id="rId11"/>
    <p:sldId id="664" r:id="rId12"/>
    <p:sldId id="665" r:id="rId13"/>
    <p:sldId id="666" r:id="rId14"/>
    <p:sldId id="667" r:id="rId15"/>
    <p:sldId id="668" r:id="rId16"/>
    <p:sldId id="670" r:id="rId17"/>
    <p:sldId id="669" r:id="rId18"/>
    <p:sldId id="671" r:id="rId19"/>
    <p:sldId id="663" r:id="rId20"/>
    <p:sldId id="477" r:id="rId21"/>
    <p:sldId id="530" r:id="rId22"/>
    <p:sldId id="531" r:id="rId23"/>
    <p:sldId id="471" r:id="rId24"/>
    <p:sldId id="483" r:id="rId25"/>
    <p:sldId id="536" r:id="rId26"/>
    <p:sldId id="537" r:id="rId27"/>
    <p:sldId id="532" r:id="rId28"/>
    <p:sldId id="538" r:id="rId29"/>
    <p:sldId id="539" r:id="rId30"/>
    <p:sldId id="540" r:id="rId31"/>
    <p:sldId id="556" r:id="rId32"/>
    <p:sldId id="541" r:id="rId33"/>
    <p:sldId id="557" r:id="rId34"/>
    <p:sldId id="533" r:id="rId35"/>
    <p:sldId id="542" r:id="rId36"/>
    <p:sldId id="558" r:id="rId37"/>
    <p:sldId id="543" r:id="rId38"/>
    <p:sldId id="544" r:id="rId39"/>
    <p:sldId id="672" r:id="rId40"/>
    <p:sldId id="545" r:id="rId41"/>
    <p:sldId id="546" r:id="rId42"/>
    <p:sldId id="559" r:id="rId43"/>
    <p:sldId id="534" r:id="rId44"/>
    <p:sldId id="547" r:id="rId45"/>
    <p:sldId id="560" r:id="rId46"/>
    <p:sldId id="548" r:id="rId47"/>
    <p:sldId id="535" r:id="rId48"/>
    <p:sldId id="673" r:id="rId49"/>
    <p:sldId id="561" r:id="rId50"/>
    <p:sldId id="564" r:id="rId51"/>
    <p:sldId id="565" r:id="rId52"/>
    <p:sldId id="573" r:id="rId53"/>
    <p:sldId id="566" r:id="rId54"/>
    <p:sldId id="562" r:id="rId55"/>
    <p:sldId id="567" r:id="rId56"/>
    <p:sldId id="568" r:id="rId57"/>
    <p:sldId id="574" r:id="rId58"/>
    <p:sldId id="569" r:id="rId59"/>
    <p:sldId id="563" r:id="rId60"/>
    <p:sldId id="570" r:id="rId61"/>
    <p:sldId id="571" r:id="rId62"/>
    <p:sldId id="575" r:id="rId63"/>
    <p:sldId id="572" r:id="rId64"/>
    <p:sldId id="674" r:id="rId65"/>
    <p:sldId id="675" r:id="rId66"/>
    <p:sldId id="472" r:id="rId67"/>
    <p:sldId id="484" r:id="rId68"/>
    <p:sldId id="677" r:id="rId69"/>
    <p:sldId id="576" r:id="rId70"/>
    <p:sldId id="623" r:id="rId71"/>
    <p:sldId id="577" r:id="rId72"/>
    <p:sldId id="624" r:id="rId73"/>
    <p:sldId id="578" r:id="rId74"/>
    <p:sldId id="625" r:id="rId75"/>
    <p:sldId id="626" r:id="rId76"/>
    <p:sldId id="579" r:id="rId77"/>
    <p:sldId id="627" r:id="rId78"/>
    <p:sldId id="628" r:id="rId79"/>
    <p:sldId id="549" r:id="rId80"/>
    <p:sldId id="629" r:id="rId81"/>
    <p:sldId id="630" r:id="rId82"/>
    <p:sldId id="631" r:id="rId83"/>
    <p:sldId id="632" r:id="rId84"/>
    <p:sldId id="581" r:id="rId85"/>
    <p:sldId id="676" r:id="rId86"/>
    <p:sldId id="633" r:id="rId87"/>
    <p:sldId id="634" r:id="rId88"/>
    <p:sldId id="582" r:id="rId89"/>
    <p:sldId id="635" r:id="rId90"/>
    <p:sldId id="584" r:id="rId91"/>
    <p:sldId id="637" r:id="rId92"/>
    <p:sldId id="585" r:id="rId93"/>
    <p:sldId id="587" r:id="rId94"/>
    <p:sldId id="639" r:id="rId95"/>
    <p:sldId id="638" r:id="rId96"/>
    <p:sldId id="583" r:id="rId97"/>
    <p:sldId id="636" r:id="rId98"/>
    <p:sldId id="586" r:id="rId99"/>
    <p:sldId id="550" r:id="rId100"/>
    <p:sldId id="588" r:id="rId101"/>
    <p:sldId id="640" r:id="rId102"/>
    <p:sldId id="678" r:id="rId103"/>
    <p:sldId id="589" r:id="rId104"/>
    <p:sldId id="590" r:id="rId105"/>
    <p:sldId id="641" r:id="rId106"/>
    <p:sldId id="591" r:id="rId107"/>
    <p:sldId id="642" r:id="rId108"/>
    <p:sldId id="592" r:id="rId109"/>
    <p:sldId id="643" r:id="rId110"/>
    <p:sldId id="644" r:id="rId111"/>
    <p:sldId id="473" r:id="rId112"/>
    <p:sldId id="485" r:id="rId113"/>
    <p:sldId id="605" r:id="rId114"/>
    <p:sldId id="611" r:id="rId115"/>
    <p:sldId id="656" r:id="rId116"/>
    <p:sldId id="606" r:id="rId117"/>
    <p:sldId id="607" r:id="rId118"/>
    <p:sldId id="608" r:id="rId119"/>
    <p:sldId id="609" r:id="rId120"/>
    <p:sldId id="554" r:id="rId121"/>
    <p:sldId id="610" r:id="rId122"/>
    <p:sldId id="612" r:id="rId123"/>
    <p:sldId id="613" r:id="rId124"/>
    <p:sldId id="614" r:id="rId125"/>
    <p:sldId id="615" r:id="rId126"/>
    <p:sldId id="657" r:id="rId127"/>
    <p:sldId id="555" r:id="rId128"/>
    <p:sldId id="616" r:id="rId129"/>
    <p:sldId id="617" r:id="rId130"/>
    <p:sldId id="618" r:id="rId131"/>
    <p:sldId id="619" r:id="rId132"/>
    <p:sldId id="621" r:id="rId133"/>
    <p:sldId id="679" r:id="rId134"/>
    <p:sldId id="620" r:id="rId135"/>
    <p:sldId id="660" r:id="rId136"/>
    <p:sldId id="661" r:id="rId137"/>
    <p:sldId id="662" r:id="rId138"/>
    <p:sldId id="529" r:id="rId139"/>
    <p:sldId id="622" r:id="rId140"/>
    <p:sldId id="658" r:id="rId141"/>
    <p:sldId id="659" r:id="rId142"/>
    <p:sldId id="680" r:id="rId143"/>
    <p:sldId id="681" r:id="rId144"/>
    <p:sldId id="684" r:id="rId145"/>
    <p:sldId id="685" r:id="rId146"/>
    <p:sldId id="686" r:id="rId147"/>
    <p:sldId id="687" r:id="rId148"/>
    <p:sldId id="688" r:id="rId149"/>
    <p:sldId id="689" r:id="rId150"/>
    <p:sldId id="690" r:id="rId151"/>
    <p:sldId id="691" r:id="rId152"/>
    <p:sldId id="692" r:id="rId153"/>
    <p:sldId id="693" r:id="rId154"/>
    <p:sldId id="694" r:id="rId155"/>
    <p:sldId id="695" r:id="rId156"/>
    <p:sldId id="682" r:id="rId157"/>
    <p:sldId id="699" r:id="rId158"/>
    <p:sldId id="700" r:id="rId159"/>
    <p:sldId id="701" r:id="rId160"/>
    <p:sldId id="702" r:id="rId161"/>
    <p:sldId id="703" r:id="rId162"/>
    <p:sldId id="704" r:id="rId163"/>
    <p:sldId id="708" r:id="rId164"/>
    <p:sldId id="705" r:id="rId165"/>
    <p:sldId id="710" r:id="rId166"/>
    <p:sldId id="711" r:id="rId167"/>
    <p:sldId id="712" r:id="rId168"/>
    <p:sldId id="713" r:id="rId169"/>
    <p:sldId id="714" r:id="rId170"/>
    <p:sldId id="715" r:id="rId171"/>
    <p:sldId id="716" r:id="rId172"/>
    <p:sldId id="706" r:id="rId173"/>
    <p:sldId id="718" r:id="rId174"/>
    <p:sldId id="719" r:id="rId175"/>
    <p:sldId id="720" r:id="rId176"/>
    <p:sldId id="721" r:id="rId177"/>
    <p:sldId id="451" r:id="rId178"/>
    <p:sldId id="452" r:id="rId179"/>
    <p:sldId id="264" r:id="rId1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410A1-06E8-8C70-7412-D237EC428CCE}" name="劉　崇玖" initials="" userId="S::m230641@hiroshima-u.ac.jp::7541a8b5-193c-4987-b99b-cc9c604547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D2B26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2" autoAdjust="0"/>
    <p:restoredTop sz="95400" autoAdjust="0"/>
  </p:normalViewPr>
  <p:slideViewPr>
    <p:cSldViewPr snapToGrid="0">
      <p:cViewPr varScale="1">
        <p:scale>
          <a:sx n="110" d="100"/>
          <a:sy n="110" d="100"/>
        </p:scale>
        <p:origin x="6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handoutMaster" Target="handoutMasters/handout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tableStyles" Target="tableStyles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microsoft.com/office/2018/10/relationships/authors" Target="author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1:51:0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24575,'0'-2'0,"1"0"0,-1-1 0,1 1 0,-1 0 0,1 0 0,0-1 0,0 1 0,0 0 0,1 0 0,-1 0 0,0 0 0,1 0 0,-1 1 0,1-1 0,0 0 0,-1 1 0,1-1 0,0 1 0,3-2 0,41-22 0,6 4 0,2 2 0,0 3 0,0 1 0,2 4 0,100-9 0,292 14 0,-290 9 0,-4-5 0,181 9 0,-285 1 0,60 16 0,-62-13 0,73 9 0,480 24 0,-528-38 0,242 30 0,-236-25 0,1-4 0,0-3 0,81-7 0,-39 1 0,1092 1 0,-990-11 0,-29 1 0,878 8 0,-550 5 0,-366 10 0,-19 0 0,1008-9 0,-585-6 0,-127 3 0,-422 1 5,-1 1 1,1 0-1,0 0 0,-1 1 0,1 1 0,12 5 0,17 5-1406,-18-8-5425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24575,'0'4'0,"0"5"0,0 6 0,0 4 0,0 7 0,-5 4 0,-4 0 0,-2 3 0,-3-3 0,2-3 0,-3-3 0,3 0 0,-2-5 0,2-1 0,-1-4 0,2-4-8191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36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24575,'50'-19'0,"2"13"0,0 2 0,99 6 0,-44 1 0,279-3-1365,-365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38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24575,'198'-2'0,"209"5"0,-300 9 0,-64-6 0,56 1 0,279 10 0,-300-11 0,118-7 0,42 2 0,-149 11 0,-52-6 0,54 1 0,-12-5 0,151-5 0,-157-9 0,-52 7 0,0 2 0,25-2 0,37 5-1365,-60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24575,'3'3'0,"-1"1"0,1-1 0,-1 1 0,0 0 0,0 0 0,0 0 0,0 0 0,-1 0 0,0 0 0,0 0 0,0 0 0,0 1 0,0 3 0,1 65 0,-3-48 0,-1 140 0,5 98 0,-2-245-273,2-1 0,0 1 0,1-1 0,10 26 0,-7-28-6553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7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24575,'7'0'0,"0"0"0,0 1 0,0 0 0,-1 1 0,1-1 0,0 1 0,-1 1 0,1-1 0,-1 1 0,0 0 0,1 0 0,-2 1 0,9 6 0,3 4 0,-1 2 0,27 32 0,-33-36 0,0 1 0,1-1 0,1-1 0,0 0 0,0-1 0,23 15 0,-32-23 0,0 0 0,1-1 0,-1 0 0,0 1 0,1-1 0,-1 0 0,1-1 0,0 1 0,-1-1 0,1 1 0,-1-1 0,1 0 0,0 0 0,-1-1 0,1 1 0,-1-1 0,1 0 0,-1 0 0,1 0 0,-1 0 0,1 0 0,-1-1 0,0 0 0,0 0 0,0 0 0,0 0 0,0 0 0,0 0 0,0-1 0,-1 1 0,1-1 0,1-3 0,3-3 0,-1 0 0,0 0 0,-1-1 0,0 0 0,0 0 0,-1 0 0,-1 0 0,1-1 0,1-14 0,12-68-1365,-13 69-5461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24575,'0'8'0,"0"7"0,0 5 0,-4 3 0,-6 6 0,-5 7 0,-4-4 0,1-2 0,0-3 0,2-6-8191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24575,'4'0'0,"6"0"0,5 0 0,4 4 0,-1 10 0,0 2 0,2 6 0,-3 5 0,-4-3-8191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24575,'0'-1'0,"1"0"0,-1 0 0,0 0 0,1 0 0,-1 0 0,1 0 0,-1 0 0,1 1 0,-1-1 0,1 0 0,0 0 0,-1 0 0,1 1 0,0-1 0,0 0 0,0 1 0,-1-1 0,1 1 0,0-1 0,0 1 0,0-1 0,0 1 0,0 0 0,0-1 0,0 1 0,0 0 0,2 0 0,34-6 0,-26 5 0,29-7 0,-29 5 0,1 0 0,0 1 0,-1 1 0,1 0 0,0 0 0,13 2 0,-22-1 0,0 1 0,0 0 0,0 0 0,0 0 0,0 0 0,0 0 0,-1 0 0,1 1 0,0 0 0,-1-1 0,1 1 0,-1 0 0,0 0 0,0 0 0,1 0 0,-1 1 0,-1-1 0,1 1 0,0-1 0,-1 1 0,1 0 0,-1-1 0,0 1 0,1 0 0,-1 0 0,-1 0 0,1 0 0,0 5 0,2 7 0,-1-1 0,-1 1 0,0-1 0,-1 1 0,-1 0 0,0-1 0,-1 1 0,-5 21 0,5-27 0,-1 0 0,0-1 0,0 0 0,-1 1 0,0-1 0,-1-1 0,1 1 0,-1 0 0,-1-1 0,0 0 0,0-1 0,0 1 0,0-1 0,-1 0 0,-9 5 0,11-8-195,0 0 0,0-1 0,-1 0 0,1 0 0,-1-1 0,-6 2 0,-10 0-6631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10:0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24575,'0'4'0,"0"5"0,-4 10 0,-6 10 0,-4-1 0,-5 0 0,1-1 0,-1-5 0,0-3 0,2 1 0,0-4 0,3-1 0,4-2-8191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10:0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173 247 24575,'4'0'0,"0"-1"0,-1 1 0,1-1 0,0 0 0,-1 0 0,1-1 0,-1 1 0,1-1 0,-1 0 0,0 0 0,1 0 0,-1 0 0,0 0 0,0-1 0,-1 1 0,1-1 0,0 0 0,-1 0 0,4-6 0,-2 4 0,0-1 0,-1-1 0,1 1 0,-1-1 0,-1 1 0,0-1 0,1 0 0,-2 0 0,3-13 0,-4 15 0,1-1 0,-1 0 0,0 1 0,-1-1 0,1 0 0,-1 0 0,0 1 0,0-1 0,-1 1 0,0-1 0,0 1 0,0 0 0,-5-8 0,5 10 0,-1-1 0,0 1 0,0 0 0,-1 0 0,1 1 0,-1-1 0,1 1 0,-1-1 0,0 1 0,0 1 0,0-1 0,0 0 0,0 1 0,0 0 0,0 0 0,-1 0 0,1 0 0,-7 0 0,5 0 0,-1 1 0,1-1 0,-1 1 0,1 0 0,0 0 0,-1 1 0,1 0 0,0 0 0,-1 0 0,1 1 0,0 0 0,0 0 0,0 1 0,0 0 0,1 0 0,-1 0 0,1 0 0,-1 1 0,1 0 0,0 0 0,1 1 0,-1-1 0,1 1 0,0 0 0,0 0 0,0 0 0,1 1 0,0-1 0,0 1 0,0 0 0,1 0 0,-1 0 0,2 0 0,-1 0 0,1 1 0,0-1 0,0 0 0,0 13 0,0-11 0,1-1 0,0 1 0,1 0 0,-1-1 0,1 1 0,1-1 0,-1 1 0,1-1 0,1 0 0,-1 1 0,1-1 0,0 0 0,1-1 0,0 1 0,0-1 0,0 1 0,1-1 0,0-1 0,0 1 0,0-1 0,1 0 0,0 0 0,0 0 0,0-1 0,1 0 0,-1 0 0,1 0 0,0-1 0,0 0 0,0-1 0,1 1 0,-1-1 0,0-1 0,1 1 0,13-1 0,-13 1 0,1-1 0,0-1 0,-1 1 0,1-2 0,-1 1 0,1-1 0,-1 0 0,11-3 0,-17 3 0,1-1 0,0 1 0,-1 0 0,0-1 0,1 0 0,-1 1 0,0-1 0,0 0 0,0 0 0,0-1 0,0 1 0,0 0 0,0-1 0,-1 1 0,1-1 0,-1 1 0,0-1 0,0 1 0,0-1 0,0 0 0,0 0 0,-1 0 0,1 0 0,-1 1 0,0-1 0,0 0 0,0-3 0,1-2 0,-1 0 0,1 0 0,-1 0 0,-1 0 0,-2-16 0,3 23 0,0 1 0,0 0 0,0 0 0,0 0 0,0 0 0,0 0 0,0-1 0,0 1 0,0 0 0,0 0 0,0 0 0,0 0 0,-1 0 0,1 0 0,0 0 0,0-1 0,0 1 0,0 0 0,0 0 0,0 0 0,0 0 0,0 0 0,-1 0 0,1 0 0,0 0 0,0 0 0,0 0 0,0 0 0,0 0 0,0 0 0,-1 0 0,1 0 0,0 0 0,0 0 0,0 0 0,0 0 0,0 0 0,-1 0 0,1 0 0,0 0 0,0 0 0,0 0 0,0 0 0,0 0 0,-1 0 0,1 0 0,0 0 0,0 0 0,0 0 0,0 0 0,0 0 0,0 0 0,0 1 0,0-1 0,-1 0 0,1 0 0,0 0 0,0 0 0,0 0 0,0 0 0,0 1 0,0-1 0,0 0 0,-10 15 0,-5 21 0,-3 27 0,-11 88 0,18-83 0,-22 73 0,22-105-1365,3-6-5461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1:51:10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24575,'1311'0'0,"-1284"-1"0,52-10 0,19-1 0,-70 11-1365,-4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20:0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24575,'24'-2'0,"-1"-1"0,0-1 0,36-11 0,-19 5 0,24-4 0,2 4 0,-1 2 0,109 1 0,378 7 0,-531 2 0,0 0 0,-1 1 0,0 2 0,27 8 0,-25-7 0,0 0 0,1-1 0,32 2 0,74 5 0,28 1 0,-24-1 0,-7 0 0,-77-11-112,358-7-1141,-356 0-5573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2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24575,'4'14'0,"1"0"0,-2 1 0,0 0 0,0-1 0,-2 1 0,0 0 0,-1 23 0,1-5 0,0 321 0,1 4 0,10-201 0,1 58 0,-26 149 0,0 49 0,-5-33 0,-3-80 0,-34 122 0,45-353 0,-4 77 0,9 251 0,8-210 0,-1-15 0,29 206 0,-13-126 0,-6-55 0,-5-117 0,-3-19 0,3-1 0,25 103 0,-18-118 0,-4-16 0,-1 1 0,-2-1 0,0 2 0,-3-1 0,3 43 0,-5-7 0,4-1 0,22 102 0,-15-101 0,-2 0 0,2 96 0,-2-12 0,1 1 0,0 11 0,0 3 0,-13 883-1365,1-1023-5461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24575,'52'3'0,"82"14"0,-52-5 0,1008 151 0,-1047-156 0,1238 103 0,-390-105 0,-492-7 0,362 2 0,-612-13 0,-1 0 0,49 2 0,-15 0 0,636 29 0,-301 3 0,-288-13 0,393-36 0,-263-16 0,-39-4 0,-84 8 0,301 3 0,5 38 0,-215 2 0,-309-3 0,961 23 0,437 29 0,-1031-51 0,334-5 0,244-68 0,-745 45 0,73-9 0,323 1 0,-414 36-1365,-173-1-5461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24575,'12'0'0,"8"0"0,10 0 0,7-5 0,10-4 0,0-2 0,2-2 0,0 0 0,-4-1 0,-10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78 24575,'-4'0'0,"3"0"0,10 0 0,15-4 0,4-6 0,2 0 0,-1-4 0,-1 2 0,-1-3 0,-5 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24575,'0'636'0,"-4"-594"-1365,-2-28-5461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5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9 409 24575,'0'0'0,"0"0"0,-1 0 0,1 0 0,0 0 0,-1 0 0,1 0 0,0 0 0,-1 0 0,1-1 0,0 1 0,0 0 0,-1 0 0,1 0 0,0 0 0,-1 0 0,1 0 0,0-1 0,0 1 0,-1 0 0,1 0 0,0-1 0,0 1 0,-1 0 0,1 0 0,0-1 0,0 1 0,0 0 0,-1 0 0,1-1 0,0 1 0,0 0 0,0-1 0,0 1 0,0 0 0,0-1 0,0 1 0,0 0 0,0-1 0,0 1 0,0 0 0,0-1 0,0 1 0,0 0 0,0-1 0,0 1 0,0 0 0,0 0 0,0-1 0,0 1 0,1 0 0,-1-1 0,0 1 0,0 0 0,0 0 0,1-1 0,-1 1 0,0 0 0,0 0 0,1-1 0,14-19 0,-15 20 0,17-18 0,0 2 0,1 0 0,1 1 0,29-18 0,91-45 0,-38 22 0,-33 16-682,130-56-1,-178 89-6143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24575,'0'36'0,"-1"0"0,-2-1 0,-12 61 0,11-81 0,-1 0 0,0-1 0,-1 1 0,-1-1 0,0 0 0,0-1 0,-2 1 0,0-2 0,0 1 0,-1-1 0,-12 11 0,13-13-170,-1-1-1,0 0 0,-1 0 1,0-1-1,0-1 0,-1 0 1,-23 11-1,19-13-6655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24575,'0'4'0,"0"6"0,0 4 0,0 5 0,0 3 0,4-2 0,5-5 0,6-4 0,4-5 0,-1 1 0,9-5 0,3-6 0,5-12 0,10-6 0,0-4 0,-3-2 0,-4 4 0,-9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24575,'-4'0'0,"-5"4"0,-10 2 0,-14 3 0,-1 5 0,-7 4 0,-5 3 0,-11 6 0,4-2-8191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1:51:1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24575,'226'12'0,"-32"-1"0,700-9 63,-464-4-1491,-406 2-5398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24575,'15'-1'0,"1"-1"0,-1 0 0,16-5 0,39-4 0,-36 10 0,-1 3 0,0 0 0,1 2 0,61 16 0,125 53 0,-131-41 0,193 67-1365,-254-90-5461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3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24575,'-2'47'0,"-18"91"0,3-33 0,-2 41-47,-19 207-1271,36-323-5508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24575,'0'-4'0,"12"-6"0,13 0 0,14-8 0,17 0 0,3-2 0,4 4 0,-5-1 0,-4 4 0,-11-2 0,-13 4-8191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1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24575,'0'-4'0,"0"-6"0,4 0 0,5-4 0,6-3 0,4-3 0,4 3 0,0 3 0,2 0 0,1-1 0,-1 1 0,-4 4-8191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5 0,0 4 0,0 3 0,0 6 0,4-2 0,1 3 0,1 1 0,-2 3 0,3 0 0,0-1 0,0-2 0,-3-6-8191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0 344 24575,'0'-4'0,"4"-2"0,14-3 0,12-9 0,21-9 0,15-13 0,16-7 0,12-5 0,0-1 0,-1 5 0,-18 9-8191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3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0 24575,'1'8'0,"-1"1"0,-1-1 0,0 0 0,0 1 0,-1-1 0,0 0 0,0 0 0,0 0 0,-1-1 0,-1 1 0,1-1 0,-1 1 0,0-1 0,-1 0 0,0 0 0,0-1 0,0 0 0,-1 0 0,0 0 0,0 0 0,-14 8 0,-142 105 63,-60 52-1491,198-148-5398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24575,'0'4'0,"0"10"0,0 6 0,0 5 0,0 5 0,0 6 0,0 2 0,0-3 0,4-6 0,6-13 0,5-13 0,0-11 0,5-8 0,4-2 0,-2-2 0,-1-1 0,-4 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11 24575,'0'-4'0,"-8"-2"0,-7 5 0,-9 7 0,-5 1 0,-1 5 0,-4 4 0,0-1 0,5-3-8191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24575,'4'0'0,"6"0"0,9 0 0,1 4 0,10 6 0,8 1 0,6 2 0,-1 0 0,-3 1 0,-5-1 0,-8 0 0,0-1 0,-5 2 0,2 1 0,1 3 0,-4-1-8191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4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1279 0 24575,'-28'1'0,"0"2"0,0 0 0,0 2 0,1 1 0,0 1 0,0 1 0,1 2 0,0 0 0,1 2 0,0 1 0,0 1 0,2 1 0,0 1 0,-35 31 0,38-29 0,2 0 0,0 2 0,1 0 0,1 1 0,0 0 0,2 2 0,1-1 0,1 2 0,0 0 0,2 0 0,1 1 0,1 0 0,1 1 0,1-1 0,-3 43 0,-2 57 0,-3 122 0,11-182 0,-4 0 0,-16 73 0,4-21 0,14-93 0,0 0 0,-1 0 0,-2-1 0,-17 40 0,-55 81 0,69-126 0,-7 12 0,-1 0 0,-24 28 0,34-48 0,0 0 0,-1-1 0,0 0 0,0-1 0,-1 0 0,0-1 0,-1 0 0,-20 9 0,12-8 0,0-1 0,0-1 0,-24 5 0,36-9 0,0-1 0,0 0 0,0-1 0,-1 1 0,1-2 0,0 1 0,0-1 0,0 0 0,0-1 0,0 0 0,-9-3 0,15 5 0,1-1 0,-1 1 0,1-1 0,-1 0 0,1 0 0,-1 1 0,1-1 0,-1 0 0,1 0 0,0-1 0,0 1 0,-1 0 0,1 0 0,0 0 0,0-1 0,0 1 0,0-1 0,1 1 0,-1-1 0,0 1 0,1-1 0,-1 1 0,1-1 0,-1 1 0,1-1 0,-1 0 0,1 1 0,0-1 0,0 0 0,0 1 0,0-1 0,1-2 0,-1 2 0,1 0 0,0 0 0,0-1 0,1 1 0,-1 0 0,0 0 0,1 0 0,-1 0 0,1 1 0,-1-1 0,1 0 0,0 1 0,0-1 0,0 1 0,0 0 0,0-1 0,0 1 0,0 0 0,0 0 0,1 0 0,3-1 0,22-3 0,0 1 0,1 2 0,0 0 0,-1 2 0,46 5 0,-66-5 0,-1 1 0,0 0 0,0 0 0,0 1 0,1-1 0,-1 2 0,-1-1 0,1 1 0,0 0 0,-1 0 0,12 8 0,-14-7 0,-1-1 0,0 0 0,0 1 0,0 0 0,0 0 0,0-1 0,-1 2 0,0-1 0,0 0 0,0 0 0,0 1 0,-1-1 0,0 1 0,0-1 0,0 1 0,0 0 0,-1-1 0,0 1 0,0 6 0,-5 558 0,7-532 0,1 0 0,16 63 0,-10-59 0,6 76 0,10 123 0,-9-116 0,36 132 0,-37-186 0,-5-26 0,9 45 0,54 157 0,-68-235 0,15 40 0,37 65 0,-47-99 0,1 0 0,0-1 0,2-1 0,0 0 0,0-1 0,1 0 0,23 16 0,20 10 0,3-3 0,0-3 0,2-2 0,2-3 0,116 36 0,-146-56-1365,-6-3-5461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45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 24575,'94'-2'0,"-31"0"0,76 7 0,-135-4 0,0-1 0,0 1 0,0 0 0,0 0 0,0 0 0,-1 1 0,1-1 0,0 1 0,-1 0 0,1 0 0,-1 0 0,0 1 0,1-1 0,-1 1 0,0 0 0,4 6 0,-3-3 0,0 0 0,0 0 0,-1 0 0,0 1 0,0 0 0,-1-1 0,0 1 0,3 14 0,-2 8 0,-1 0 0,-1 1 0,-5 49 0,3-63 0,-3 12 0,0-1 0,-2 1 0,-1-1 0,-1 0 0,-1 0 0,-2-1 0,0-1 0,-2 1 0,-1-2 0,-31 43 0,-14 7 0,-128 123 0,158-169 0,28-28 0,0 1 0,0-1 0,0 1 0,1 0 0,-1-1 0,0 1 0,0 0 0,0 0 0,1-1 0,-1 1 0,1 0 0,-1 0 0,0 0 0,1 0 0,-1 0 0,1 0 0,0 0 0,-1 0 0,1 0 0,0 0 0,0 0 0,0 0 0,-1 0 0,1 0 0,0 1 0,1-1 0,-1 0 0,0 0 0,0 1 0,2-1 0,-1 0 0,0 0 0,1 0 0,-1 0 0,1 0 0,0 0 0,-1-1 0,1 1 0,0-1 0,-1 1 0,1-1 0,0 0 0,-1 0 0,1 0 0,0 0 0,2 0 0,17 0 0,0-2 0,22-4 0,-39 5 0,198-37-1365,-147 28-5461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1839 21 24575,'-3'-2'0,"-1"-1"0,1 1 0,-1 0 0,1 0 0,-1 0 0,0 1 0,0-1 0,0 1 0,0 0 0,0 0 0,0 0 0,0 1 0,-1 0 0,1-1 0,0 1 0,-5 1 0,-67 10 0,-23 13 0,1 4 0,1 5 0,1 3 0,3 5 0,-112 66 0,147-70 0,2 3 0,-84 78 0,-80 114 0,116-120 0,-38 45 0,105-107 0,2 2 0,2 1 0,-47 106 0,60-101 0,2 2 0,3 0 0,-11 85 0,23-122 0,-5 26 0,3 0 0,2 1 0,2-1 0,2 1 0,3-1 0,1 0 0,3 0 0,2 0 0,2-1 0,2-1 0,2 0 0,2-1 0,2 0 0,29 45 0,-28-51 0,31 79 0,-43-92 0,1-1 0,2 0 0,0 0 0,2-1 0,1 0 0,1-2 0,27 32 0,1-13 0,2-2 0,1-2 0,2-2 0,73 40 0,-34-30 0,178 66 0,-181-85 0,1-4 0,1-4 0,0-3 0,1-5 0,1-3 0,109-4 0,-106-5 0,297-16 0,-374 15 0,0-1 0,-1 0 0,1-1 0,-1-1 0,0 0 0,-1-1 0,16-8 0,-5-1 0,-2-1 0,0 0 0,20-20 0,-11 11 0,2 2 0,0 2 0,2 1 0,0 1 0,54-19 0,60-33 0,-108 49 0,-2 0 0,-1-3 0,0-1 0,-2-2 0,63-63 0,82-96 0,10-11 0,-130 125 0,82-128 0,-114 161 0,1 2 0,1 1 0,2 1 0,2 2 0,58-44 0,132-149 0,-177 174 0,-38 41 0,-2 0 0,0-1 0,0 0 0,-1 0 0,-1 0 0,0-1 0,-1 0 0,0 0 0,-1-1 0,-1 1 0,0-1 0,1-28 0,-2 6 0,-2 0 0,-2 0 0,-1 0 0,-8-39 0,8 64 0,-1-1 0,0 1 0,-1-1 0,-1 1 0,0 0 0,0 1 0,-1 0 0,0 0 0,-1 0 0,0 1 0,-1 0 0,0 1 0,-1 0 0,-20-16 0,-11-3 0,-2 2 0,-72-34 0,73 40 0,-44-20 0,-1 4 0,-124-32 0,-191-25 0,-332-17 0,670 100 0,1-2 0,0-3 0,-63-25 0,70 25 0,45 13 0,1-1 0,-1 0 0,1 0 0,0-1 0,0 0 0,0 0 0,1-1 0,0-1 0,-14-10 0,12 5 0,0 0 0,1-1 0,-17-25 0,19 25 0,0 0 0,-1 1 0,0 0 0,-1 1 0,-17-15 0,-91-64-1365,101 76-5461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1627 27 24575,'-17'0'0,"0"2"0,1 0 0,-1 1 0,1 1 0,0 0 0,0 2 0,-20 8 0,-106 61 0,63-31 0,-33 14 0,-39 18 0,-206 141 0,336-200 0,1 1 0,1 1 0,-29 37 0,-2 2 0,-24 19 0,-66 73 0,116-121 0,1 2 0,1 0 0,-23 47 0,5 23 0,16-33 0,13-34 0,2 1 0,1 1 0,2 0 0,1 0 0,0 38 0,-7 44 0,9-96 0,-20 166 0,21-154 0,1 0 0,2-1 0,7 53 0,-5-72 0,0-1 0,1 0 0,0 0 0,1 0 0,0 0 0,1-1 0,1 0 0,0 0 0,0-1 0,14 17 0,-9-15 0,1-1 0,1 0 0,-1 0 0,2-1 0,0-1 0,0-1 0,26 13 0,29 11 0,478 218 0,-392-188 0,258 66 0,114-27 0,-406-88 0,0-6 0,169-9 0,-277 1 0,0-1 0,0 0 0,-1-2 0,1 1 0,0-2 0,-1 0 0,0 0 0,0-1 0,0-1 0,-1 0 0,0-1 0,0 0 0,0-1 0,-1 0 0,0-1 0,-1 0 0,0-1 0,0 0 0,13-18 0,35-51 0,-28 36 0,1 2 0,2 1 0,1 2 0,3 1 0,41-32 0,-16 23 0,49-34 0,-5-4 0,151-153 0,-90 79 0,-116 114 0,-2-2 0,63-77 0,-92 95 0,-1 0 0,-2-2 0,-1 0 0,-1 0 0,-1-2 0,-2 0 0,-1 0 0,-2-1 0,6-39 0,-11 45 0,-1 0 0,-1 0 0,-1 0 0,-2-1 0,0 1 0,-2 0 0,-1 0 0,-2 1 0,0-1 0,-2 1 0,-20-49 0,15 53 0,0 0 0,-2 1 0,0 1 0,-1 0 0,-1 1 0,-1 0 0,-1 2 0,0 0 0,-23-15 0,-26-13 0,-107-54 0,88 55 0,-2 3 0,-1 5 0,-2 4 0,-1 3 0,-174-28 0,-321-42 0,455 83 0,78 12 0,1-3 0,0-2 0,-81-25 0,35 1 0,-48-18 0,134 45-341,1 2 0,-1 0-1,-22-4 1,15 5-6485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5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2905 125 24575,'-27'-2'0,"0"-1"0,-27-6 0,-10-1 0,-1649-90 0,1693 100 0,1 0 0,0 1 0,0 1 0,0 1 0,0 1 0,1 1 0,-1 0 0,1 1 0,0 1 0,-18 10 0,-149 68 0,120-57 0,-79 44 0,117-56 0,0 2 0,2 0 0,0 2 0,1 1 0,1 1 0,1 0 0,1 2 0,1 1 0,1 0 0,-28 51 0,36-49 0,1 1 0,1 0 0,-7 40 0,-2 6 0,2-17 0,2 2 0,4 0 0,1 0 0,4 1 0,2 63 0,3-108 0,0 0 0,2 0 0,0 0 0,1 0 0,0-1 0,1 1 0,10 24 0,-9-30 0,0 1 0,1-1 0,0 0 0,1 0 0,0-1 0,0 0 0,1 0 0,0-1 0,0 0 0,0 0 0,16 8 0,12 3 0,0-1 0,1-2 0,1-2 0,65 15 0,-23-7 0,200 55 0,-208-50 0,-50-17 0,-1 0 0,2-2 0,-1-1 0,30 4 0,140 20 0,232 66 0,-399-89 0,544 121 0,-514-116 0,0-2 0,1-2 0,1-3 0,-1-2 0,0-2 0,1-4 0,-1-1 0,98-22 0,-125 17 0,-1-1 0,0-2 0,-1-1 0,28-17 0,-18 9 0,44-17 0,-54 24 0,-1 0 0,-1-1 0,0-2 0,-1 0 0,0-2 0,36-38 0,-23 22 0,43-30 0,-64 57 0,0 0 0,0 1 0,1 1 0,0 1 0,0 1 0,1 0 0,-1 1 0,31-2 0,2-1 0,8-3 0,0-2 0,0-3 0,110-43 0,-129 41 0,-9 4 0,52-28 0,-75 36 0,0-1 0,-1 1 0,1-1 0,-1 0 0,0 0 0,0-1 0,-1 0 0,0 0 0,0 0 0,0-1 0,-1 0 0,6-12 0,-1-9 0,-1-1 0,-2 0 0,-1-1 0,-1 1 0,-2-1 0,0 0 0,-5-49 0,1 69 0,-1-1 0,1 1 0,-1 0 0,-1-1 0,0 2 0,-1-1 0,0 0 0,0 1 0,-1 0 0,0 0 0,0 0 0,-1 1 0,0 0 0,-1 1 0,-8-8 0,-5-2 0,0 0 0,-1 2 0,-1 0 0,-43-21 0,-27-7 0,-2 4 0,-167-46 0,185 68 0,2-3 0,0-4 0,1-3 0,-104-54 0,165 74 0,-49-34 0,58 38 0,0-1 0,0 1 0,1-1 0,-1 0 0,1 0 0,0-1 0,0 1 0,1-1 0,-1 1 0,1-1 0,0 0 0,-1-5 0,-6-19-455,-1 0 0,-25-48 0,28 63-6371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7:5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1962 2 24575,'-359'-1'0,"-386"3"0,554 11 0,165-9 0,0 1 0,0 1 0,1 1 0,0 1 0,-30 14 0,35-9 0,0 0 0,1 2 0,0 0 0,2 1 0,-27 30 0,-14 12 0,37-39 0,3-4 0,0 1 0,1 0 0,1 2 0,1 0 0,0 1 0,-21 36 0,15-13 0,1 1 0,2 1 0,2 0 0,2 1 0,2 1 0,2 0 0,3 1 0,1 0 0,0 52 0,6-84 0,-1 18 0,7 60 0,-4-81 0,0-1 0,1 1 0,1-1 0,-1 0 0,2 0 0,0 0 0,0-1 0,13 19 0,1-5 0,1 0 0,2-2 0,0 0 0,1-1 0,1-2 0,1 0 0,28 15 0,2-2 0,2-3 0,84 31 0,-72-35 0,2-2 0,0-4 0,1-2 0,1-4 0,0-3 0,1-3 0,78-4 0,-145-3 0,-1-1 0,1 0 0,-1 0 0,0 0 0,1-1 0,-1 0 0,0 0 0,0-1 0,0 0 0,-1 0 0,1 0 0,-1-1 0,1 1 0,4-6 0,3-4 0,-1 0 0,-1-1 0,17-25 0,-16 21 0,0 0 0,25-24 0,11 0 0,2 1 0,79-46 0,-75 52 0,-1-2 0,71-65 0,-72 51 0,142-147 0,-177 175 0,-1 0 0,-2-1 0,0 0 0,-1-1 0,-1-1 0,-2 0 0,-1 0 0,0-1 0,-2 0 0,-2 0 0,5-46 0,-7 45-114,-2 0 1,-1 0-1,-1 0 0,-1 1 0,-2-1 1,-1 0-1,0 1 0,-3 0 0,0 0 1,-1 1-1,-18-35 0,12 34-6712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24575,'4'0'0,"9"0"0,12-4 0,13-1 0,8 0 0,9-4 0,0 1 0,2 1 0,-9-3 0,-8 2 0,-10-4 0,-8 2 0,-6 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24575,'-3'155'0,"-42"277"0,18-244 0,-8 4 120,0-2-1605,33-163-5341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24575,'0'8'0,"0"7"0,-4 9 0,-6 5 0,-5 1 0,-4 0 0,-3-1 0,2-6-8191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24575,'8'0'0,"11"0"0,6 0 0,4 5 0,-4 4 0,-6 2-8191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9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24575,'217'-74'0,"-215"73"0,1 0 0,-1 0 0,1 0 0,0 1 0,0-1 0,-1 1 0,1-1 0,0 1 0,0 0 0,-1 0 0,1 1 0,0-1 0,0 0 0,-1 1 0,1 0 0,0-1 0,-1 1 0,1 0 0,-1 1 0,1-1 0,4 3 0,-5-1 0,0 0 0,0 0 0,0 0 0,-1 0 0,1 0 0,-1 0 0,0 1 0,0-1 0,0 0 0,0 1 0,0-1 0,-1 1 0,1-1 0,-1 1 0,0-1 0,-1 7 0,2 4-136,-2-1-1,1 1 1,-2-1-1,1 1 1,-2-1-1,0 0 1,-1 0-1,0 0 0,-10 20 1,6-20-6690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4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437 440 24575,'11'-2'0,"1"0"0,-1-1 0,1 0 0,-1 0 0,20-11 0,-25 10 0,-1 0 0,0 0 0,0-1 0,0 1 0,-1-1 0,1 0 0,-1-1 0,0 1 0,-1-1 0,0 0 0,0 0 0,0 0 0,0 0 0,-1 0 0,3-12 0,0-4 0,0 1 0,-2-1 0,1-33 0,-3 47 0,-2 0 0,1 0 0,-1 0 0,0 0 0,-1 0 0,1 0 0,-2 0 0,1 0 0,-1 1 0,0-1 0,-1 1 0,0 0 0,0 0 0,0 0 0,-1 0 0,0 1 0,-1 0 0,1 0 0,-1 0 0,0 1 0,0 0 0,-1 0 0,0 0 0,0 1 0,0 0 0,0 0 0,0 1 0,-1 0 0,0 0 0,1 1 0,-1 0 0,0 0 0,0 1 0,-13-1 0,-4 2 0,0 0 0,0 2 0,1 0 0,-1 2 0,0 1 0,1 1 0,0 0 0,-44 21 0,57-23 0,1 2 0,0 0 0,0 0 0,0 0 0,1 1 0,0 1 0,1 0 0,0 0 0,0 0 0,0 1 0,1 0 0,0 1 0,1 0 0,0 0 0,1 0 0,0 1 0,1-1 0,0 1 0,0 0 0,1 0 0,-2 17 0,3-17 0,1 0 0,0-1 0,1 1 0,0 0 0,1 0 0,0-1 0,5 20 0,-4-23 0,1-1 0,-1 0 0,1 0 0,0-1 0,1 1 0,-1-1 0,1 1 0,0-1 0,1 0 0,-1-1 0,1 1 0,0-1 0,11 8 0,10 4 0,1 0 0,0-2 0,1-1 0,0-2 0,1 0 0,1-2 0,-1-1 0,2-1 0,-1-2 0,0-1 0,1-2 0,45-1 0,-71-1 0,0-1 0,0 1 0,-1-1 0,1-1 0,0 1 0,0 0 0,-1-1 0,1 0 0,-1 0 0,0-1 0,1 1 0,-1-1 0,0 0 0,-1 0 0,1 0 0,0-1 0,-1 1 0,0-1 0,0 0 0,0 0 0,0 0 0,0 0 0,-1 0 0,0-1 0,3-8 0,-1 0 0,0 0 0,-2-1 0,1 1 0,-2-1 0,0 0 0,-1 1 0,-2-26 0,-15 95 0,13-43 0,-121 437 0,125-449 0,-48 227 91,-11 48-1547,52-249-5370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0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24575,'4'4'0,"2"6"0,-1 4 0,0 5 0,-2 8 0,-1 6 0,-1 6 0,-1 6 0,0 2 0,0 6 0,0-2 0,-1 3 0,1-4 0,0-7 0,0-5 0,0-6 0,0-9-8191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24575,'1'-3'0,"-1"-1"0,1 1 0,0 0 0,0 0 0,0 0 0,0 1 0,1-1 0,-1 0 0,1 0 0,0 1 0,0-1 0,0 1 0,0-1 0,0 1 0,3-3 0,39-28 0,-17 17 0,1 1 0,46-18 0,-60 27 0,1 1 0,0 1 0,0 1 0,1 0 0,-1 1 0,1 0 0,19 2 0,-31 0 0,0 1 0,0 1 0,-1-1 0,1 0 0,0 1 0,-1 0 0,1 0 0,-1 0 0,0 0 0,0 1 0,0-1 0,0 1 0,0-1 0,0 1 0,0 0 0,-1 0 0,0 1 0,1-1 0,-1 0 0,-1 1 0,1 0 0,0-1 0,-1 1 0,0 0 0,0 0 0,1 4 0,4 15 0,-1 0 0,4 47 0,-8-66 0,2 260 0,-5-140 0,3-121-65,-1 0 0,0 0 0,0 0 0,0 0 0,-1 0 0,1 0 0,-1 0 0,1 0 0,-1-1 0,0 1 0,0 0 0,0 0 0,-1 0 0,1-1 0,-1 1 0,1-1 0,-1 1 0,0-1 0,0 1 0,-3 2 0,-16 10-6761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24575,'8'0'0,"3"-4"0,4-2 0,3 1 0,3-3 0,1-1 0,3 2 0,-1 2 0,1 2 0,0 1 0,0 1 0,-5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24575,'4'0'0,"6"0"0,4 0 0,5-4 0,3-1 0,2 0 0,-3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24575,'0'4'0,"0"10"0,0 6 0,0 12 0,0 5 0,0 4 0,0 4 0,0 2 0,0 2 0,0 0 0,0-4 0,0-6 0,0-4 0,0-10-8191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24575,'0'4'0,"0"6"0,0 5 0,0 8 0,0 12 0,0 9 0,0 10 0,-5 11 0,-4 3 0,-6 2 0,0-6 0,2-10 0,4-10 0,3-9 0,-1-6 0,0-3 0,2-7-8191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24575,'4'0'0,"1"-4"0,9-1 0,9-5 0,18-4 0,18 1 0,7 1 0,14 0 0,4 1 0,-11-1 0,-14 1 0,-18 3-8191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24575,'0'937'-1365,"0"-912"-5461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24575,'0'4'0,"0"10"0,0 10 0,0 5 0,-4 3 0,-6-1 0,-5-1 0,0-2 0,3-2 0,3 0 0,3-6-8191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24575,'4'0'0,"5"0"0,6 0 0,4 0 0,3 4 0,-2 5 0,-1 2 0,-3-1-8191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24575,'391'19'0,"-390"-19"0,93 8 0,-1 4 0,140 37 0,-204-44 0,0 0 0,0-2 0,0-1 0,1-1 0,43-5 0,5 1 0,17 6 0,139 23 0,95 5 0,-219-23 0,378-1 0,-289-9 0,-170 0 0,56-9 0,6-2 0,224-11 0,-290 23 0,0-1 0,-1-1 0,1-1 0,-1-1 0,0-1 0,0-1 0,25-12 0,-29 12 0,-1 1 0,1 0 0,0 2 0,0 0 0,1 2 0,-1 0 0,0 1 0,40 3 0,-25-1 0,67-6 0,-4-5 0,172 5 0,-164 5 0,-86 2 0,0 0 0,30 7 0,36 3 0,24 0 40,-62-5-1445,-22-4-5421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24575,'4'0'0,"13"0"0,13-4 0,9-2 0,3 1 0,-3 0 0,-3 2 0,-8 6 0,-9 5 0,-8 11 0,-9 1 0,-5 6 0,-7 3 0,-5 0 0,0-1 0,2-4-8191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24575,'0'8'0,"0"24"0,0 10 0,0 2 0,0-2 0,0-5 0,5-7 0,0-6 0,4-7 0,1-1 0,-2-1 0,-2 3 0,-2 1 0,-1 2 0,-2-2-8191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24575,'24'-10'0,"-1"1"0,28-5 0,-3-1 0,-21 8 0,0 0 0,0 2 0,1 1 0,0 1 0,0 1 0,0 2 0,32 3 0,-57-3 0,0 1 0,0 0 0,1-1 0,-1 1 0,0 1 0,0-1 0,0 0 0,0 1 0,0-1 0,-1 1 0,1 0 0,0 0 0,-1 0 0,0 0 0,1 1 0,-1-1 0,0 1 0,0-1 0,0 1 0,0 0 0,-1 0 0,1 0 0,-1 0 0,1 0 0,-1 0 0,0 0 0,-1 0 0,1 0 0,0 0 0,0 7 0,1 11 0,-1 1 0,-1-1 0,-4 39 0,1-24 0,2-17 0,1-4 0,0-1 0,-2 1 0,0-1 0,-4 18 0,4-27 0,0 0 0,0 0 0,0-1 0,0 1 0,-1-1 0,0 0 0,0 0 0,0 0 0,0 0 0,-1 0 0,1-1 0,-1 1 0,0-1 0,0 0 0,0 0 0,-6 2 0,-84 35-1365,62-27-5461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24575,'5'0'0,"4"-4"0,6-1 0,4 0 0,3-4 0,6 1 0,3 1 0,-1 1 0,-4 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24575,'4'0'0,"6"0"0,9 0 0,5 0 0,4 0 0,-4 0-8191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24575,'0'4'0,"0"5"0,0 6 0,0 8 0,-4 21 0,-5 11 0,-6 0 0,-4 0 0,1-7 0,4-6 0,-1-7 0,0-4 0,1-5 0,3-1 0,4-6-8191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19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24575,'0'-1'0,"1"0"0,-1 0 0,1 0 0,0 0 0,-1 0 0,1 0 0,0 1 0,-1-1 0,1 0 0,0 0 0,0 0 0,0 1 0,0-1 0,0 0 0,0 1 0,0-1 0,0 1 0,0-1 0,0 1 0,0 0 0,0-1 0,0 1 0,0 0 0,0 0 0,0 0 0,2 0 0,38-5 0,-34 5 0,-2-1 0,0 1 0,0 0 0,0 0 0,0 0 0,0 1 0,0 0 0,0 0 0,0 0 0,0 0 0,0 1 0,-1 0 0,1 0 0,-1 0 0,1 0 0,-1 1 0,8 6 0,-7-4 0,0 0 0,-1 0 0,0 0 0,0 1 0,0 0 0,-1 0 0,1 0 0,-2 0 0,1 1 0,-1-1 0,2 8 0,2 17 0,-1-1 0,-2 1 0,-1 0 0,-4 46 0,2-51 0,-2-10 0,0 1 0,-1-1 0,-1 0 0,0 0 0,-1 0 0,-1-1 0,0 1 0,-1-1 0,-1-1 0,-1 1 0,0-1 0,0-1 0,-1 0 0,-1 0 0,-18 17 0,47-37-273,0 1 0,1 1 0,0 1 0,24-3 0,-20 5-6553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24575,'4'0'0,"5"-4"0,14-10 0,11-10 0,12-2 0,11-4 0,8-1 0,5-4 0,-2 1 0,-11 1 0,-16 6-8191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24575,'13'206'0,"-1"-62"0,35 617-1365,-45-725-5461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24575,'0'4'0,"0"5"0,0 6 0,0 4 0,0 3 0,0 2 0,-5 5 0,-4 2 0,-2-1 0,-2-1 0,0-1 0,-1-6 0,1-2 0,4-4-8191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24575,'-4'4'0,"-2"5"0,-3 10 0,-1 6 0,-2 6 0,-4 2 0,-3 5 0,-6 7 0,1 0 0,0-3 0,0-5 0,5-4 0,0-4 0,5-7-8191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24575,'4'0'0,"6"0"0,5 0 0,12 4 0,14 1 0,12 4 0,10 5 0,-2 0 0,-11 1 0,-14-1-8191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24575,'0'8'0,"0"11"0,0 6 0,0 4 0,0 8 0,-4-1 0,-2-3 0,-3 1 0,-1-2 0,-2-5 0,0-4 0,3-5-8191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24575,'4'0'0,"10"0"0,6 0 0,5 0 0,1 0 0,-3 5 0,-6 8 0,-6 8 0,-4 3 0,-4 6 0,-2 3 0,-2-1 0,0-2 0,0-1 0,-4-2 0,-5-2 0,-2 0 0,3-5-8191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24575,'0'4'0,"0"10"0,0 10 0,0 10 0,0 3 0,0-1 0,0 6 0,0 4 0,0 3 0,0-4 0,0-4 0,0-6 0,0-8-8191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24575,'24'-1'0,"-1"-2"0,30-6 0,-34 5 0,0 1 0,0 1 0,0 0 0,23 2 0,-39 0 0,0 1 0,-1-1 0,1 1 0,-1 0 0,1 0 0,-1 0 0,0 0 0,1 1 0,-1-1 0,0 0 0,0 1 0,0 0 0,0 0 0,0-1 0,0 1 0,0 0 0,0 0 0,-1 1 0,1-1 0,-1 0 0,0 0 0,0 1 0,0-1 0,0 1 0,0-1 0,1 5 0,2 8 0,-1 1 0,-1 0 0,2 22 0,-3-14 0,6 29 0,-4 0 0,-1 0 0,-11 102 0,6-142-273,0-2 0,0 1 0,-1 0 0,-8 15 0,4-10-6553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24575,'12'-4'0,"9"-1"0,8-1 0,4-2 0,8 0 0,2 0 0,-3 3 0,-7 2-8191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24575,'4'-4'0,"5"-5"0,10-6 0,6 0 0,2 3 0,1 3 0,0-1 0,-1 1 0,-5 2-8191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24575,'0'5'0,"0"12"0,0 13 0,0 13 0,-9 12 0,-2 0 0,-3 8 0,-4-3 0,2-8 0,3-4 0,-1-10 0,3-8 0,3-5 0,3-2 0,-2-5 0,0-2 0,2-3-8191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6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24575,'0'4'0,"0"10"0,0 6 0,0 4 0,0 11 0,-4 15 0,-1 3 0,-4 2 0,-5 7 0,-4-3 0,-3 6 0,2-1 0,1 1 0,2-5 0,1-10 0,2-13-8191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8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24575,'4'0'0,"26"-4"0,25-6 0,23-5 0,6 0 0,-2-1 0,-7 1 0,-16 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24575,'4'0'0,"2"4"0,7 5 0,10 10 0,10 10 0,7 8 0,5 1 0,-5 0 0,-1-4 0,-8-3 0,-8-7-8191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24575,'2'169'0,"-8"236"0,-18-244 0,1-20 0,15-105-1365,4-22-5461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9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24575,'4'0'0,"2"4"0,-1 6 0,-1 5 0,-5 0 0,-7 5 0,-10 4 0,-10 2 0,-8 1 0,1-5-8191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2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24575,'4'0'0,"6"0"0,4 0 0,5 4 0,3 1 0,10 5 0,9 3 0,8 5 0,5 7 0,-7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24575,'4'0'0,"10"0"0,6 0 0,4 0 0,2 0 0,-3 4 0,-6 5 0,-5 6 0,-5 4 0,-4 3 0,-2 2 0,-2 1 0,0-4-8191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24575,'0'4'0,"0"10"0,0 6 0,0 8 0,0 8 0,0 2 0,0 6 0,0 0 0,0 1 0,0 1 0,0-3 0,0-5 0,0-5 0,0-8-8191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1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24575,'1'-2'0,"0"1"0,0-1 0,1 0 0,-1 1 0,1-1 0,-1 1 0,1 0 0,-1-1 0,1 1 0,0 0 0,-1 0 0,1 0 0,0 0 0,0 0 0,0 1 0,0-1 0,0 1 0,0-1 0,0 1 0,0-1 0,3 1 0,7-3 0,39-20 0,-33 14 0,0 1 0,1 1 0,23-6 0,-37 11 0,-1 1 0,1 1 0,0-1 0,-1 1 0,1-1 0,0 2 0,-1-1 0,1 0 0,0 1 0,-1 0 0,1 0 0,-1 0 0,1 0 0,-1 1 0,0 0 0,1 0 0,-1 0 0,7 5 0,-4-1 0,-1 1 0,1-1 0,-1 1 0,0 1 0,0-1 0,-1 1 0,0 0 0,-1 0 0,0 1 0,0-1 0,0 1 0,-1 0 0,-1 0 0,1 0 0,-1 0 0,-1 0 0,0 1 0,0 10 0,-1 18 0,-2-1 0,-1 1 0,-10 43 0,9-60 0,0-2-341,0 0 0,-2 0-1,-13 32 1,10-34-6485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24575,'4'0'0,"6"0"0,5 0 0,4 0 0,3 0 0,2 0 0,-3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24575,'4'0'0,"6"0"0,4 0 0,1 0-8191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24575,'0'4'0,"0"10"0,0 14 0,-4 16 0,-10 8 0,-6 11 0,-4 0 0,-3 1 0,1-2 0,-1-4 0,1-6 0,-4-6 0,-5-1 0,4-8-8191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18:3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24575,'66'0'0,"-18"-2"0,78 9 0,-122-7 0,0 1 0,0 0 0,-1 0 0,1 0 0,-1 0 0,1 0 0,-1 1 0,1 0 0,-1 0 0,0 0 0,0 0 0,0 0 0,0 1 0,0-1 0,0 1 0,-1 0 0,4 4 0,-3-2 0,0 0 0,0 1 0,0 0 0,-1-1 0,0 1 0,0 0 0,-1 0 0,1 0 0,0 12 0,-2-2 0,0 0 0,0 0 0,-2-1 0,0 1 0,-1 0 0,0-1 0,-11 27 0,3-16 0,-3 0 0,0-1 0,-1-1 0,-1-1 0,-2 0 0,0-1 0,-36 34 0,20-20 0,13-12 0,-39 33 0,60-54 0,10-3 0,26-4 0,46-10 0,-24 3-1365,-5 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2:09:5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24575,'67'-10'0,"-15"1"0,-4 4 0,1-2 0,51-13 0,-99 20 0,-1 0 0,1-1 0,0 1 0,0 0 0,-1 0 0,1 0 0,0 0 0,0 0 0,-1 0 0,1 0 0,0 0 0,0 0 0,0 0 0,-1 1 0,1-1 0,0 0 0,-1 1 0,1-1 0,0 0 0,-1 1 0,1-1 0,0 1 0,-1-1 0,1 0 0,-1 1 0,1 0 0,0-1 0,0 2 0,8 26 0,-10 44 0,0-57 0,-2 21 0,-1 0 0,-2 1 0,-1-2 0,-2 1 0,-2-1 0,-1-1 0,-1 0 0,-30 52 0,43-86-11,0 1-34,-1 1-1,1-1 1,-1 1 0,0-1 0,1 1 0,-1-1 0,0 0 0,0 1 0,0-1-1,0 0 1,0 0 0,0 1 0,0-1 0,-1 0 0,1 0 0,0 0 0,-1-1-1,1 1 1,0 0 0,-1 0 0,1-1 0,-1 1 0,1-1 0,-1 1 0,1-1-1,-1 0 1,0 1 0,1-1 0,-3 0 0,-7-6-6781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32:37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24575,'3668'0'0,"-3448"-12"0,15 0 0,1550 14 46,-968-3-1457,-790 1-5415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ɑːtʃə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ɑːrtʃər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弓箭手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射箭运动员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限制，限定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数量、范围等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束缚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妨碍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以法规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小瀑布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尤指一连串瀑布中的一支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大簇的下垂物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大量落下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大量垂悬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pɜːdʒ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pɜːrdʒ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清除，清洗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组织中的异己分子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净化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心灵、风气等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涤荡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污秽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);n.(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对异己的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清洗，清除，排除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1.png"/><Relationship Id="rId21" Type="http://schemas.openxmlformats.org/officeDocument/2006/relationships/image" Target="../media/image93.png"/><Relationship Id="rId42" Type="http://schemas.openxmlformats.org/officeDocument/2006/relationships/customXml" Target="../ink/ink41.xml"/><Relationship Id="rId63" Type="http://schemas.openxmlformats.org/officeDocument/2006/relationships/image" Target="../media/image114.png"/><Relationship Id="rId84" Type="http://schemas.openxmlformats.org/officeDocument/2006/relationships/customXml" Target="../ink/ink62.xml"/><Relationship Id="rId138" Type="http://schemas.openxmlformats.org/officeDocument/2006/relationships/customXml" Target="../ink/ink89.xml"/><Relationship Id="rId16" Type="http://schemas.openxmlformats.org/officeDocument/2006/relationships/customXml" Target="../ink/ink28.xml"/><Relationship Id="rId107" Type="http://schemas.openxmlformats.org/officeDocument/2006/relationships/image" Target="../media/image136.png"/><Relationship Id="rId11" Type="http://schemas.openxmlformats.org/officeDocument/2006/relationships/image" Target="../media/image88.png"/><Relationship Id="rId32" Type="http://schemas.openxmlformats.org/officeDocument/2006/relationships/customXml" Target="../ink/ink36.xml"/><Relationship Id="rId37" Type="http://schemas.openxmlformats.org/officeDocument/2006/relationships/image" Target="../media/image101.png"/><Relationship Id="rId53" Type="http://schemas.openxmlformats.org/officeDocument/2006/relationships/image" Target="../media/image109.png"/><Relationship Id="rId58" Type="http://schemas.openxmlformats.org/officeDocument/2006/relationships/customXml" Target="../ink/ink49.xml"/><Relationship Id="rId74" Type="http://schemas.openxmlformats.org/officeDocument/2006/relationships/customXml" Target="../ink/ink57.xml"/><Relationship Id="rId79" Type="http://schemas.openxmlformats.org/officeDocument/2006/relationships/image" Target="../media/image122.png"/><Relationship Id="rId102" Type="http://schemas.openxmlformats.org/officeDocument/2006/relationships/customXml" Target="../ink/ink71.xml"/><Relationship Id="rId123" Type="http://schemas.openxmlformats.org/officeDocument/2006/relationships/image" Target="../media/image144.png"/><Relationship Id="rId128" Type="http://schemas.openxmlformats.org/officeDocument/2006/relationships/customXml" Target="../ink/ink84.xml"/><Relationship Id="rId5" Type="http://schemas.openxmlformats.org/officeDocument/2006/relationships/image" Target="../media/image85.png"/><Relationship Id="rId90" Type="http://schemas.openxmlformats.org/officeDocument/2006/relationships/customXml" Target="../ink/ink65.xml"/><Relationship Id="rId95" Type="http://schemas.openxmlformats.org/officeDocument/2006/relationships/image" Target="../media/image130.png"/><Relationship Id="rId22" Type="http://schemas.openxmlformats.org/officeDocument/2006/relationships/customXml" Target="../ink/ink31.xml"/><Relationship Id="rId27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customXml" Target="../ink/ink44.xml"/><Relationship Id="rId64" Type="http://schemas.openxmlformats.org/officeDocument/2006/relationships/customXml" Target="../ink/ink52.xml"/><Relationship Id="rId69" Type="http://schemas.openxmlformats.org/officeDocument/2006/relationships/image" Target="../media/image117.png"/><Relationship Id="rId113" Type="http://schemas.openxmlformats.org/officeDocument/2006/relationships/image" Target="../media/image139.png"/><Relationship Id="rId118" Type="http://schemas.openxmlformats.org/officeDocument/2006/relationships/customXml" Target="../ink/ink79.xml"/><Relationship Id="rId134" Type="http://schemas.openxmlformats.org/officeDocument/2006/relationships/customXml" Target="../ink/ink87.xml"/><Relationship Id="rId139" Type="http://schemas.openxmlformats.org/officeDocument/2006/relationships/image" Target="../media/image152.png"/><Relationship Id="rId80" Type="http://schemas.openxmlformats.org/officeDocument/2006/relationships/customXml" Target="../ink/ink60.xml"/><Relationship Id="rId85" Type="http://schemas.openxmlformats.org/officeDocument/2006/relationships/image" Target="../media/image125.png"/><Relationship Id="rId12" Type="http://schemas.openxmlformats.org/officeDocument/2006/relationships/customXml" Target="../ink/ink26.xml"/><Relationship Id="rId17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customXml" Target="../ink/ink39.xml"/><Relationship Id="rId59" Type="http://schemas.openxmlformats.org/officeDocument/2006/relationships/image" Target="../media/image112.png"/><Relationship Id="rId103" Type="http://schemas.openxmlformats.org/officeDocument/2006/relationships/image" Target="../media/image134.png"/><Relationship Id="rId108" Type="http://schemas.openxmlformats.org/officeDocument/2006/relationships/customXml" Target="../ink/ink74.xml"/><Relationship Id="rId124" Type="http://schemas.openxmlformats.org/officeDocument/2006/relationships/customXml" Target="../ink/ink82.xml"/><Relationship Id="rId129" Type="http://schemas.openxmlformats.org/officeDocument/2006/relationships/image" Target="../media/image147.png"/><Relationship Id="rId54" Type="http://schemas.openxmlformats.org/officeDocument/2006/relationships/customXml" Target="../ink/ink47.xml"/><Relationship Id="rId70" Type="http://schemas.openxmlformats.org/officeDocument/2006/relationships/customXml" Target="../ink/ink55.xml"/><Relationship Id="rId75" Type="http://schemas.openxmlformats.org/officeDocument/2006/relationships/image" Target="../media/image120.png"/><Relationship Id="rId91" Type="http://schemas.openxmlformats.org/officeDocument/2006/relationships/image" Target="../media/image128.png"/><Relationship Id="rId96" Type="http://schemas.openxmlformats.org/officeDocument/2006/relationships/customXml" Target="../ink/ink6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3.xml"/><Relationship Id="rId23" Type="http://schemas.openxmlformats.org/officeDocument/2006/relationships/image" Target="../media/image94.png"/><Relationship Id="rId28" Type="http://schemas.openxmlformats.org/officeDocument/2006/relationships/customXml" Target="../ink/ink34.xml"/><Relationship Id="rId49" Type="http://schemas.openxmlformats.org/officeDocument/2006/relationships/image" Target="../media/image107.png"/><Relationship Id="rId114" Type="http://schemas.openxmlformats.org/officeDocument/2006/relationships/customXml" Target="../ink/ink77.xml"/><Relationship Id="rId119" Type="http://schemas.openxmlformats.org/officeDocument/2006/relationships/image" Target="../media/image142.png"/><Relationship Id="rId44" Type="http://schemas.openxmlformats.org/officeDocument/2006/relationships/customXml" Target="../ink/ink42.xml"/><Relationship Id="rId60" Type="http://schemas.openxmlformats.org/officeDocument/2006/relationships/customXml" Target="../ink/ink50.xml"/><Relationship Id="rId65" Type="http://schemas.openxmlformats.org/officeDocument/2006/relationships/image" Target="../media/image115.png"/><Relationship Id="rId81" Type="http://schemas.openxmlformats.org/officeDocument/2006/relationships/image" Target="../media/image123.png"/><Relationship Id="rId86" Type="http://schemas.openxmlformats.org/officeDocument/2006/relationships/customXml" Target="../ink/ink63.xml"/><Relationship Id="rId130" Type="http://schemas.openxmlformats.org/officeDocument/2006/relationships/customXml" Target="../ink/ink85.xml"/><Relationship Id="rId135" Type="http://schemas.openxmlformats.org/officeDocument/2006/relationships/image" Target="../media/image150.png"/><Relationship Id="rId13" Type="http://schemas.openxmlformats.org/officeDocument/2006/relationships/image" Target="../media/image89.png"/><Relationship Id="rId18" Type="http://schemas.openxmlformats.org/officeDocument/2006/relationships/customXml" Target="../ink/ink29.xml"/><Relationship Id="rId39" Type="http://schemas.openxmlformats.org/officeDocument/2006/relationships/image" Target="../media/image102.png"/><Relationship Id="rId109" Type="http://schemas.openxmlformats.org/officeDocument/2006/relationships/image" Target="../media/image137.png"/><Relationship Id="rId34" Type="http://schemas.openxmlformats.org/officeDocument/2006/relationships/customXml" Target="../ink/ink37.xml"/><Relationship Id="rId50" Type="http://schemas.openxmlformats.org/officeDocument/2006/relationships/customXml" Target="../ink/ink45.xml"/><Relationship Id="rId55" Type="http://schemas.openxmlformats.org/officeDocument/2006/relationships/image" Target="../media/image110.png"/><Relationship Id="rId76" Type="http://schemas.openxmlformats.org/officeDocument/2006/relationships/customXml" Target="../ink/ink58.xml"/><Relationship Id="rId97" Type="http://schemas.openxmlformats.org/officeDocument/2006/relationships/image" Target="../media/image131.png"/><Relationship Id="rId104" Type="http://schemas.openxmlformats.org/officeDocument/2006/relationships/customXml" Target="../ink/ink72.xml"/><Relationship Id="rId120" Type="http://schemas.openxmlformats.org/officeDocument/2006/relationships/customXml" Target="../ink/ink80.xml"/><Relationship Id="rId125" Type="http://schemas.openxmlformats.org/officeDocument/2006/relationships/image" Target="../media/image145.png"/><Relationship Id="rId7" Type="http://schemas.openxmlformats.org/officeDocument/2006/relationships/image" Target="../media/image86.png"/><Relationship Id="rId71" Type="http://schemas.openxmlformats.org/officeDocument/2006/relationships/image" Target="../media/image118.png"/><Relationship Id="rId92" Type="http://schemas.openxmlformats.org/officeDocument/2006/relationships/customXml" Target="../ink/ink66.xml"/><Relationship Id="rId2" Type="http://schemas.openxmlformats.org/officeDocument/2006/relationships/customXml" Target="../ink/ink21.xml"/><Relationship Id="rId29" Type="http://schemas.openxmlformats.org/officeDocument/2006/relationships/image" Target="../media/image97.png"/><Relationship Id="rId24" Type="http://schemas.openxmlformats.org/officeDocument/2006/relationships/customXml" Target="../ink/ink32.xml"/><Relationship Id="rId40" Type="http://schemas.openxmlformats.org/officeDocument/2006/relationships/customXml" Target="../ink/ink40.xml"/><Relationship Id="rId45" Type="http://schemas.openxmlformats.org/officeDocument/2006/relationships/image" Target="../media/image105.png"/><Relationship Id="rId66" Type="http://schemas.openxmlformats.org/officeDocument/2006/relationships/customXml" Target="../ink/ink53.xml"/><Relationship Id="rId87" Type="http://schemas.openxmlformats.org/officeDocument/2006/relationships/image" Target="../media/image126.png"/><Relationship Id="rId110" Type="http://schemas.openxmlformats.org/officeDocument/2006/relationships/customXml" Target="../ink/ink75.xml"/><Relationship Id="rId115" Type="http://schemas.openxmlformats.org/officeDocument/2006/relationships/image" Target="../media/image140.png"/><Relationship Id="rId131" Type="http://schemas.openxmlformats.org/officeDocument/2006/relationships/image" Target="../media/image148.png"/><Relationship Id="rId136" Type="http://schemas.openxmlformats.org/officeDocument/2006/relationships/customXml" Target="../ink/ink88.xml"/><Relationship Id="rId61" Type="http://schemas.openxmlformats.org/officeDocument/2006/relationships/image" Target="../media/image113.png"/><Relationship Id="rId82" Type="http://schemas.openxmlformats.org/officeDocument/2006/relationships/customXml" Target="../ink/ink61.xml"/><Relationship Id="rId19" Type="http://schemas.openxmlformats.org/officeDocument/2006/relationships/image" Target="../media/image92.png"/><Relationship Id="rId14" Type="http://schemas.openxmlformats.org/officeDocument/2006/relationships/customXml" Target="../ink/ink27.xml"/><Relationship Id="rId30" Type="http://schemas.openxmlformats.org/officeDocument/2006/relationships/customXml" Target="../ink/ink35.xml"/><Relationship Id="rId35" Type="http://schemas.openxmlformats.org/officeDocument/2006/relationships/image" Target="../media/image100.png"/><Relationship Id="rId56" Type="http://schemas.openxmlformats.org/officeDocument/2006/relationships/customXml" Target="../ink/ink48.xml"/><Relationship Id="rId77" Type="http://schemas.openxmlformats.org/officeDocument/2006/relationships/image" Target="../media/image121.png"/><Relationship Id="rId100" Type="http://schemas.openxmlformats.org/officeDocument/2006/relationships/customXml" Target="../ink/ink70.xml"/><Relationship Id="rId105" Type="http://schemas.openxmlformats.org/officeDocument/2006/relationships/image" Target="../media/image135.png"/><Relationship Id="rId126" Type="http://schemas.openxmlformats.org/officeDocument/2006/relationships/customXml" Target="../ink/ink83.xml"/><Relationship Id="rId8" Type="http://schemas.openxmlformats.org/officeDocument/2006/relationships/customXml" Target="../ink/ink24.xml"/><Relationship Id="rId51" Type="http://schemas.openxmlformats.org/officeDocument/2006/relationships/image" Target="../media/image108.png"/><Relationship Id="rId72" Type="http://schemas.openxmlformats.org/officeDocument/2006/relationships/customXml" Target="../ink/ink56.xml"/><Relationship Id="rId93" Type="http://schemas.openxmlformats.org/officeDocument/2006/relationships/image" Target="../media/image129.png"/><Relationship Id="rId98" Type="http://schemas.openxmlformats.org/officeDocument/2006/relationships/customXml" Target="../ink/ink69.xml"/><Relationship Id="rId121" Type="http://schemas.openxmlformats.org/officeDocument/2006/relationships/image" Target="../media/image143.png"/><Relationship Id="rId3" Type="http://schemas.openxmlformats.org/officeDocument/2006/relationships/image" Target="../media/image84.png"/><Relationship Id="rId25" Type="http://schemas.openxmlformats.org/officeDocument/2006/relationships/image" Target="../media/image95.png"/><Relationship Id="rId46" Type="http://schemas.openxmlformats.org/officeDocument/2006/relationships/customXml" Target="../ink/ink43.xml"/><Relationship Id="rId67" Type="http://schemas.openxmlformats.org/officeDocument/2006/relationships/image" Target="../media/image116.png"/><Relationship Id="rId116" Type="http://schemas.openxmlformats.org/officeDocument/2006/relationships/customXml" Target="../ink/ink78.xml"/><Relationship Id="rId137" Type="http://schemas.openxmlformats.org/officeDocument/2006/relationships/image" Target="../media/image151.png"/><Relationship Id="rId20" Type="http://schemas.openxmlformats.org/officeDocument/2006/relationships/customXml" Target="../ink/ink30.xml"/><Relationship Id="rId41" Type="http://schemas.openxmlformats.org/officeDocument/2006/relationships/image" Target="../media/image103.png"/><Relationship Id="rId62" Type="http://schemas.openxmlformats.org/officeDocument/2006/relationships/customXml" Target="../ink/ink51.xml"/><Relationship Id="rId83" Type="http://schemas.openxmlformats.org/officeDocument/2006/relationships/image" Target="../media/image124.png"/><Relationship Id="rId88" Type="http://schemas.openxmlformats.org/officeDocument/2006/relationships/customXml" Target="../ink/ink64.xml"/><Relationship Id="rId111" Type="http://schemas.openxmlformats.org/officeDocument/2006/relationships/image" Target="../media/image138.png"/><Relationship Id="rId132" Type="http://schemas.openxmlformats.org/officeDocument/2006/relationships/customXml" Target="../ink/ink86.xml"/><Relationship Id="rId15" Type="http://schemas.openxmlformats.org/officeDocument/2006/relationships/image" Target="../media/image90.png"/><Relationship Id="rId36" Type="http://schemas.openxmlformats.org/officeDocument/2006/relationships/customXml" Target="../ink/ink38.xml"/><Relationship Id="rId57" Type="http://schemas.openxmlformats.org/officeDocument/2006/relationships/image" Target="../media/image111.png"/><Relationship Id="rId106" Type="http://schemas.openxmlformats.org/officeDocument/2006/relationships/customXml" Target="../ink/ink73.xml"/><Relationship Id="rId127" Type="http://schemas.openxmlformats.org/officeDocument/2006/relationships/image" Target="../media/image146.png"/><Relationship Id="rId10" Type="http://schemas.openxmlformats.org/officeDocument/2006/relationships/customXml" Target="../ink/ink25.xml"/><Relationship Id="rId31" Type="http://schemas.openxmlformats.org/officeDocument/2006/relationships/image" Target="../media/image98.png"/><Relationship Id="rId52" Type="http://schemas.openxmlformats.org/officeDocument/2006/relationships/customXml" Target="../ink/ink46.xml"/><Relationship Id="rId73" Type="http://schemas.openxmlformats.org/officeDocument/2006/relationships/image" Target="../media/image119.png"/><Relationship Id="rId78" Type="http://schemas.openxmlformats.org/officeDocument/2006/relationships/customXml" Target="../ink/ink59.xml"/><Relationship Id="rId94" Type="http://schemas.openxmlformats.org/officeDocument/2006/relationships/customXml" Target="../ink/ink67.xml"/><Relationship Id="rId99" Type="http://schemas.openxmlformats.org/officeDocument/2006/relationships/image" Target="../media/image132.png"/><Relationship Id="rId101" Type="http://schemas.openxmlformats.org/officeDocument/2006/relationships/image" Target="../media/image133.png"/><Relationship Id="rId122" Type="http://schemas.openxmlformats.org/officeDocument/2006/relationships/customXml" Target="../ink/ink81.xml"/><Relationship Id="rId4" Type="http://schemas.openxmlformats.org/officeDocument/2006/relationships/customXml" Target="../ink/ink22.xml"/><Relationship Id="rId9" Type="http://schemas.openxmlformats.org/officeDocument/2006/relationships/image" Target="../media/image87.png"/><Relationship Id="rId26" Type="http://schemas.openxmlformats.org/officeDocument/2006/relationships/customXml" Target="../ink/ink33.xml"/><Relationship Id="rId47" Type="http://schemas.openxmlformats.org/officeDocument/2006/relationships/image" Target="../media/image106.png"/><Relationship Id="rId68" Type="http://schemas.openxmlformats.org/officeDocument/2006/relationships/customXml" Target="../ink/ink54.xml"/><Relationship Id="rId89" Type="http://schemas.openxmlformats.org/officeDocument/2006/relationships/image" Target="../media/image127.png"/><Relationship Id="rId112" Type="http://schemas.openxmlformats.org/officeDocument/2006/relationships/customXml" Target="../ink/ink76.xml"/><Relationship Id="rId133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/user/hive/project/data1" TargetMode="Externa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5" Type="http://schemas.openxmlformats.org/officeDocument/2006/relationships/image" Target="../media/image50.png"/><Relationship Id="rId4" Type="http://schemas.openxmlformats.org/officeDocument/2006/relationships/customXml" Target="../ink/ink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34" Type="http://schemas.openxmlformats.org/officeDocument/2006/relationships/customXml" Target="../ink/ink20.xml"/><Relationship Id="rId7" Type="http://schemas.openxmlformats.org/officeDocument/2006/relationships/image" Target="../media/image63.png"/><Relationship Id="rId12" Type="http://schemas.openxmlformats.org/officeDocument/2006/relationships/customXml" Target="../ink/ink9.xml"/><Relationship Id="rId17" Type="http://schemas.openxmlformats.org/officeDocument/2006/relationships/image" Target="../media/image68.png"/><Relationship Id="rId25" Type="http://schemas.openxmlformats.org/officeDocument/2006/relationships/image" Target="../media/image72.png"/><Relationship Id="rId33" Type="http://schemas.openxmlformats.org/officeDocument/2006/relationships/image" Target="../media/image76.png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.xml"/><Relationship Id="rId11" Type="http://schemas.openxmlformats.org/officeDocument/2006/relationships/image" Target="../media/image65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28" Type="http://schemas.openxmlformats.org/officeDocument/2006/relationships/customXml" Target="../ink/ink17.xml"/><Relationship Id="rId10" Type="http://schemas.openxmlformats.org/officeDocument/2006/relationships/customXml" Target="../ink/ink8.xml"/><Relationship Id="rId19" Type="http://schemas.openxmlformats.org/officeDocument/2006/relationships/image" Target="../media/image69.png"/><Relationship Id="rId31" Type="http://schemas.openxmlformats.org/officeDocument/2006/relationships/image" Target="../media/image75.png"/><Relationship Id="rId4" Type="http://schemas.openxmlformats.org/officeDocument/2006/relationships/customXml" Target="../ink/ink5.xml"/><Relationship Id="rId9" Type="http://schemas.openxmlformats.org/officeDocument/2006/relationships/image" Target="../media/image64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73.png"/><Relationship Id="rId30" Type="http://schemas.openxmlformats.org/officeDocument/2006/relationships/customXml" Target="../ink/ink18.xml"/><Relationship Id="rId35" Type="http://schemas.openxmlformats.org/officeDocument/2006/relationships/image" Target="../media/image77.png"/><Relationship Id="rId8" Type="http://schemas.openxmlformats.org/officeDocument/2006/relationships/customXml" Target="../ink/ink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6000" dirty="0"/>
              <a:t>Hive SQL-DDL</a:t>
            </a:r>
            <a:r>
              <a:rPr kumimoji="1" lang="zh-CN" altLang="en-US" sz="6000" dirty="0"/>
              <a:t>、</a:t>
            </a:r>
            <a:r>
              <a:rPr kumimoji="1" lang="en-US" altLang="zh-CN" sz="6000" dirty="0"/>
              <a:t>DML</a:t>
            </a:r>
            <a:r>
              <a:rPr kumimoji="1" lang="zh-CN" altLang="en-US" sz="6000" dirty="0"/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数据源，连接</a:t>
            </a:r>
            <a:r>
              <a:rPr lang="en-US" altLang="zh-CN" dirty="0"/>
              <a:t>HS2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5" y="2627779"/>
            <a:ext cx="4534293" cy="2850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91" y="1939894"/>
            <a:ext cx="5777054" cy="38055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6814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分桶表的数据加载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50519" y="1952167"/>
            <a:ext cx="5070319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开启分桶的功能 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Hive2.0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开始不再需要设置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hive.enforce.bucketing=true;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把源数据加载到普通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","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将源数据上传到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表对应的路径下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us-covid19-counties.dat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/warehouse/itheima.db/t_usa_covid19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语法将数据加载到分桶表中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endParaRPr lang="en-US" altLang="zh-CN" sz="1200" dirty="0">
              <a:solidFill>
                <a:srgbClr val="000000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70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/>
              <a:t>HDFS</a:t>
            </a:r>
            <a:r>
              <a:rPr lang="zh-CN" altLang="en-US" dirty="0"/>
              <a:t>上查看</a:t>
            </a:r>
            <a:r>
              <a:rPr lang="en-US" altLang="zh-CN" dirty="0"/>
              <a:t>t_usa_covid19_bucket</a:t>
            </a:r>
            <a:r>
              <a:rPr lang="zh-CN" altLang="en-US" dirty="0"/>
              <a:t>底层数据结构可以发现，数据被分为了</a:t>
            </a:r>
            <a:r>
              <a:rPr lang="en-US" altLang="zh-CN" dirty="0"/>
              <a:t>5</a:t>
            </a:r>
            <a:r>
              <a:rPr lang="zh-CN" altLang="en-US" dirty="0"/>
              <a:t>个部分。</a:t>
            </a:r>
            <a:endParaRPr lang="en-US" altLang="zh-CN" dirty="0"/>
          </a:p>
          <a:p>
            <a:r>
              <a:rPr lang="zh-CN" altLang="zh-CN" dirty="0"/>
              <a:t>并且从结果可以发现，</a:t>
            </a:r>
            <a:r>
              <a:rPr lang="zh-CN" altLang="en-US" dirty="0"/>
              <a:t>分桶字段</a:t>
            </a:r>
            <a:r>
              <a:rPr lang="zh-CN" altLang="zh-CN" dirty="0"/>
              <a:t>一样的</a:t>
            </a:r>
            <a:r>
              <a:rPr lang="zh-CN" altLang="en-US" dirty="0"/>
              <a:t>数据</a:t>
            </a:r>
            <a:r>
              <a:rPr lang="zh-CN" altLang="zh-CN" dirty="0"/>
              <a:t>就一定被分到同一个桶中。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分桶表的数据加载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22" y="3042697"/>
            <a:ext cx="8343313" cy="282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3451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）基于分桶字段查询时，减少全表扫描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3063422"/>
            <a:ext cx="5061774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基于分桶字段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查询来自于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New York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州的数据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不再需要进行全表扫描过滤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根据分桶的规则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hash_function(New York) mod 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计算出分桶编号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查询指定分桶里面的数据 就可以找出结果  此时是分桶扫描而不是全表扫描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York"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07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</a:t>
            </a:r>
            <a:r>
              <a:rPr lang="en-US" altLang="zh-CN" dirty="0"/>
              <a:t>JOIN</a:t>
            </a:r>
            <a:r>
              <a:rPr lang="zh-CN" altLang="en-US" dirty="0"/>
              <a:t>时可以提高</a:t>
            </a:r>
            <a:r>
              <a:rPr lang="en-US" altLang="zh-CN" dirty="0"/>
              <a:t>MR</a:t>
            </a:r>
            <a:r>
              <a:rPr lang="zh-CN" altLang="en-US" dirty="0"/>
              <a:t>程序效率，</a:t>
            </a:r>
            <a:r>
              <a:rPr lang="zh-CN" altLang="en-US" dirty="0">
                <a:solidFill>
                  <a:srgbClr val="92D050"/>
                </a:solidFill>
              </a:rPr>
              <a:t>减少笛卡尔积数量</a:t>
            </a:r>
            <a:endParaRPr lang="en-US" altLang="zh-CN" sz="14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</a:rPr>
              <a:t>join</a:t>
            </a:r>
            <a:r>
              <a:rPr lang="zh-CN" altLang="en-US" b="1" dirty="0">
                <a:solidFill>
                  <a:srgbClr val="FF0000"/>
                </a:solidFill>
              </a:rPr>
              <a:t>的字段对表进行分桶操作</a:t>
            </a:r>
            <a:r>
              <a:rPr lang="zh-CN" altLang="en-US" dirty="0">
                <a:solidFill>
                  <a:schemeClr val="tx1"/>
                </a:solidFill>
              </a:rPr>
              <a:t>（比如下图中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join</a:t>
            </a:r>
            <a:r>
              <a:rPr lang="zh-CN" altLang="en-US" dirty="0">
                <a:solidFill>
                  <a:schemeClr val="tx1"/>
                </a:solidFill>
              </a:rPr>
              <a:t>的字段）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5675" y="4012294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9425" y="3755920"/>
            <a:ext cx="1531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648770" y="3367043"/>
            <a:ext cx="0" cy="3161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9716" y="3922520"/>
            <a:ext cx="1049709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99716" y="4178893"/>
            <a:ext cx="1049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8" idx="1"/>
          </p:cNvCxnSpPr>
          <p:nvPr/>
        </p:nvCxnSpPr>
        <p:spPr>
          <a:xfrm>
            <a:off x="1999716" y="4178893"/>
            <a:ext cx="1049709" cy="23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999716" y="4178893"/>
            <a:ext cx="1049709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999716" y="4178893"/>
            <a:ext cx="1049709" cy="76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999716" y="3922520"/>
            <a:ext cx="1049709" cy="52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999716" y="417889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8" idx="1"/>
          </p:cNvCxnSpPr>
          <p:nvPr/>
        </p:nvCxnSpPr>
        <p:spPr>
          <a:xfrm flipV="1">
            <a:off x="1999716" y="4417640"/>
            <a:ext cx="1049709" cy="2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999716" y="444381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999716" y="4443813"/>
            <a:ext cx="1049709" cy="5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0880" y="5582986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5=10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65460" y="4417391"/>
            <a:ext cx="128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72756" y="4431524"/>
            <a:ext cx="78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525934" y="4265987"/>
            <a:ext cx="153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994813" y="4036226"/>
            <a:ext cx="153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2" idx="2"/>
          </p:cNvCxnSpPr>
          <p:nvPr/>
        </p:nvCxnSpPr>
        <p:spPr>
          <a:xfrm>
            <a:off x="6706395" y="4755945"/>
            <a:ext cx="1574005" cy="73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5" idx="2"/>
          </p:cNvCxnSpPr>
          <p:nvPr/>
        </p:nvCxnSpPr>
        <p:spPr>
          <a:xfrm flipH="1">
            <a:off x="8281874" y="4867223"/>
            <a:ext cx="1478500" cy="63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2"/>
          </p:cNvCxnSpPr>
          <p:nvPr/>
        </p:nvCxnSpPr>
        <p:spPr>
          <a:xfrm>
            <a:off x="7666512" y="4770078"/>
            <a:ext cx="2859422" cy="8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2"/>
          </p:cNvCxnSpPr>
          <p:nvPr/>
        </p:nvCxnSpPr>
        <p:spPr>
          <a:xfrm flipH="1">
            <a:off x="10525934" y="4850762"/>
            <a:ext cx="765561" cy="73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060268" y="5586410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98940" y="5607838"/>
            <a:ext cx="60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9279" y="6010849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3+2=5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775105" y="2703764"/>
            <a:ext cx="1833785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a.id =b.id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5CD1EAF-AE56-2DC9-78CE-79326E25F8CD}"/>
              </a:ext>
            </a:extLst>
          </p:cNvPr>
          <p:cNvGrpSpPr/>
          <p:nvPr/>
        </p:nvGrpSpPr>
        <p:grpSpPr>
          <a:xfrm>
            <a:off x="6008777" y="3117446"/>
            <a:ext cx="5669280" cy="2927520"/>
            <a:chOff x="6008777" y="3117446"/>
            <a:chExt cx="5669280" cy="29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C2A651E-BBD5-B499-DCDC-770E6A18A468}"/>
                    </a:ext>
                  </a:extLst>
                </p14:cNvPr>
                <p14:cNvContentPartPr/>
                <p14:nvPr/>
              </p14:nvContentPartPr>
              <p14:xfrm>
                <a:off x="8672777" y="3117446"/>
                <a:ext cx="106200" cy="2829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C2A651E-BBD5-B499-DCDC-770E6A18A4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63777" y="3108806"/>
                  <a:ext cx="123840" cy="28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26FDD1-ABC4-9060-79C6-2E4C89EEC1F9}"/>
                    </a:ext>
                  </a:extLst>
                </p14:cNvPr>
                <p14:cNvContentPartPr/>
                <p14:nvPr/>
              </p14:nvContentPartPr>
              <p14:xfrm>
                <a:off x="6008777" y="5930486"/>
                <a:ext cx="5669280" cy="114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26FDD1-ABC4-9060-79C6-2E4C89EEC1F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00137" y="5921486"/>
                  <a:ext cx="56869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05F518D-D596-52AF-79EE-2501B936BC65}"/>
              </a:ext>
            </a:extLst>
          </p:cNvPr>
          <p:cNvGrpSpPr/>
          <p:nvPr/>
        </p:nvGrpSpPr>
        <p:grpSpPr>
          <a:xfrm>
            <a:off x="6171137" y="3195926"/>
            <a:ext cx="630720" cy="417960"/>
            <a:chOff x="6171137" y="3195926"/>
            <a:chExt cx="63072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04EC9A9-31FC-DF1D-49AD-8513779F0709}"/>
                    </a:ext>
                  </a:extLst>
                </p14:cNvPr>
                <p14:cNvContentPartPr/>
                <p14:nvPr/>
              </p14:nvContentPartPr>
              <p14:xfrm>
                <a:off x="6235217" y="3255326"/>
                <a:ext cx="133920" cy="28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04EC9A9-31FC-DF1D-49AD-8513779F07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26577" y="3246326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6678335-F6ED-2508-CE98-4D48A46F220F}"/>
                    </a:ext>
                  </a:extLst>
                </p14:cNvPr>
                <p14:cNvContentPartPr/>
                <p14:nvPr/>
              </p14:nvContentPartPr>
              <p14:xfrm>
                <a:off x="6302897" y="3342086"/>
                <a:ext cx="71280" cy="28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6678335-F6ED-2508-CE98-4D48A46F22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3897" y="3333446"/>
                  <a:ext cx="88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796F58-6BD4-16B3-C02F-06562B430A90}"/>
                    </a:ext>
                  </a:extLst>
                </p14:cNvPr>
                <p14:cNvContentPartPr/>
                <p14:nvPr/>
              </p14:nvContentPartPr>
              <p14:xfrm>
                <a:off x="6345017" y="3195926"/>
                <a:ext cx="3960" cy="249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796F58-6BD4-16B3-C02F-06562B430A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6017" y="3186926"/>
                  <a:ext cx="21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6A7E3D6-69FF-C4B9-EE35-9FC5005BAA7D}"/>
                    </a:ext>
                  </a:extLst>
                </p14:cNvPr>
                <p14:cNvContentPartPr/>
                <p14:nvPr/>
              </p14:nvContentPartPr>
              <p14:xfrm>
                <a:off x="6171137" y="3397166"/>
                <a:ext cx="239400" cy="147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6A7E3D6-69FF-C4B9-EE35-9FC5005BAA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2497" y="3388166"/>
                  <a:ext cx="257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F3BAAE9-5F6E-7A1E-3D3C-41E2B1BDF83F}"/>
                    </a:ext>
                  </a:extLst>
                </p14:cNvPr>
                <p14:cNvContentPartPr/>
                <p14:nvPr/>
              </p14:nvContentPartPr>
              <p14:xfrm>
                <a:off x="6234497" y="3448286"/>
                <a:ext cx="88200" cy="165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F3BAAE9-5F6E-7A1E-3D3C-41E2B1BDF8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25497" y="3439646"/>
                  <a:ext cx="10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B3CA2F-59D6-BF96-B19B-205DEC0C22B6}"/>
                    </a:ext>
                  </a:extLst>
                </p14:cNvPr>
                <p14:cNvContentPartPr/>
                <p14:nvPr/>
              </p14:nvContentPartPr>
              <p14:xfrm>
                <a:off x="6330977" y="3532886"/>
                <a:ext cx="128520" cy="5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B3CA2F-59D6-BF96-B19B-205DEC0C22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2337" y="3523886"/>
                  <a:ext cx="146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280369-9DFE-EF8A-B296-8EC8B62BCD2A}"/>
                    </a:ext>
                  </a:extLst>
                </p14:cNvPr>
                <p14:cNvContentPartPr/>
                <p14:nvPr/>
              </p14:nvContentPartPr>
              <p14:xfrm>
                <a:off x="6406937" y="3457286"/>
                <a:ext cx="106920" cy="45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280369-9DFE-EF8A-B296-8EC8B62BCD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8297" y="3448286"/>
                  <a:ext cx="124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7FB7774-AD63-4138-4FCF-53D8D803D5D2}"/>
                    </a:ext>
                  </a:extLst>
                </p14:cNvPr>
                <p14:cNvContentPartPr/>
                <p14:nvPr/>
              </p14:nvContentPartPr>
              <p14:xfrm>
                <a:off x="6296057" y="3492206"/>
                <a:ext cx="358920" cy="86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7FB7774-AD63-4138-4FCF-53D8D803D5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87417" y="3483206"/>
                  <a:ext cx="376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05280E-EE80-F113-6D80-AA22D66ABC5C}"/>
                    </a:ext>
                  </a:extLst>
                </p14:cNvPr>
                <p14:cNvContentPartPr/>
                <p14:nvPr/>
              </p14:nvContentPartPr>
              <p14:xfrm>
                <a:off x="6766217" y="3274046"/>
                <a:ext cx="35640" cy="29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05280E-EE80-F113-6D80-AA22D66ABC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57217" y="3265406"/>
                  <a:ext cx="5328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5CA4678-F543-0557-588D-2210978BB6BB}"/>
              </a:ext>
            </a:extLst>
          </p:cNvPr>
          <p:cNvGrpSpPr/>
          <p:nvPr/>
        </p:nvGrpSpPr>
        <p:grpSpPr>
          <a:xfrm>
            <a:off x="9648737" y="2862206"/>
            <a:ext cx="303120" cy="371880"/>
            <a:chOff x="9648737" y="2862206"/>
            <a:chExt cx="30312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D37D2DE-259F-AF11-8AB3-BF20628DD5E8}"/>
                    </a:ext>
                  </a:extLst>
                </p14:cNvPr>
                <p14:cNvContentPartPr/>
                <p14:nvPr/>
              </p14:nvContentPartPr>
              <p14:xfrm>
                <a:off x="9648737" y="2862206"/>
                <a:ext cx="158760" cy="55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D37D2DE-259F-AF11-8AB3-BF20628DD5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40097" y="2853566"/>
                  <a:ext cx="176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25ECCD-6BDD-4C20-225D-1EC3FC39C18C}"/>
                    </a:ext>
                  </a:extLst>
                </p14:cNvPr>
                <p14:cNvContentPartPr/>
                <p14:nvPr/>
              </p14:nvContentPartPr>
              <p14:xfrm>
                <a:off x="9744497" y="2920886"/>
                <a:ext cx="68760" cy="57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25ECCD-6BDD-4C20-225D-1EC3FC39C1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35857" y="2912246"/>
                  <a:ext cx="86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E0CA3E0-3C86-5A4B-20FD-CACCEFDBC0F1}"/>
                    </a:ext>
                  </a:extLst>
                </p14:cNvPr>
                <p14:cNvContentPartPr/>
                <p14:nvPr/>
              </p14:nvContentPartPr>
              <p14:xfrm>
                <a:off x="9744497" y="2873726"/>
                <a:ext cx="16200" cy="120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E0CA3E0-3C86-5A4B-20FD-CACCEFDBC0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35857" y="2864726"/>
                  <a:ext cx="3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E70C14C-B853-CD4D-D201-21DD93704842}"/>
                    </a:ext>
                  </a:extLst>
                </p14:cNvPr>
                <p14:cNvContentPartPr/>
                <p14:nvPr/>
              </p14:nvContentPartPr>
              <p14:xfrm>
                <a:off x="9666377" y="3011246"/>
                <a:ext cx="218880" cy="123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E70C14C-B853-CD4D-D201-21DD937048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57377" y="3002606"/>
                  <a:ext cx="236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E8B728D-9023-DAD7-6178-4C080ABD2354}"/>
                    </a:ext>
                  </a:extLst>
                </p14:cNvPr>
                <p14:cNvContentPartPr/>
                <p14:nvPr/>
              </p14:nvContentPartPr>
              <p14:xfrm>
                <a:off x="9671417" y="3039326"/>
                <a:ext cx="178200" cy="173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E8B728D-9023-DAD7-6178-4C080ABD23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2417" y="3030326"/>
                  <a:ext cx="195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4A3D4C8-9B86-FE70-6C82-DA5E726FA87F}"/>
                    </a:ext>
                  </a:extLst>
                </p14:cNvPr>
                <p14:cNvContentPartPr/>
                <p14:nvPr/>
              </p14:nvContentPartPr>
              <p14:xfrm>
                <a:off x="9753497" y="3143726"/>
                <a:ext cx="53640" cy="90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4A3D4C8-9B86-FE70-6C82-DA5E726FA8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4497" y="3134726"/>
                  <a:ext cx="7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85AD097-745C-87D9-0EC9-BE33F5AC19DA}"/>
                    </a:ext>
                  </a:extLst>
                </p14:cNvPr>
                <p14:cNvContentPartPr/>
                <p14:nvPr/>
              </p14:nvContentPartPr>
              <p14:xfrm>
                <a:off x="9854657" y="3087566"/>
                <a:ext cx="73440" cy="24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85AD097-745C-87D9-0EC9-BE33F5AC19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45657" y="3078566"/>
                  <a:ext cx="91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05B8861-4D18-3E93-59C0-FCD50A4FCDC9}"/>
                    </a:ext>
                  </a:extLst>
                </p14:cNvPr>
                <p14:cNvContentPartPr/>
                <p14:nvPr/>
              </p14:nvContentPartPr>
              <p14:xfrm>
                <a:off x="9797057" y="3143726"/>
                <a:ext cx="154800" cy="60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05B8861-4D18-3E93-59C0-FCD50A4FCD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88057" y="3134726"/>
                  <a:ext cx="17244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F3488B8-5C53-9631-3DDD-38550A61F886}"/>
                  </a:ext>
                </a:extLst>
              </p14:cNvPr>
              <p14:cNvContentPartPr/>
              <p14:nvPr/>
            </p14:nvContentPartPr>
            <p14:xfrm>
              <a:off x="10143737" y="2889566"/>
              <a:ext cx="153720" cy="3477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F3488B8-5C53-9631-3DDD-38550A61F88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34737" y="2880926"/>
                <a:ext cx="171360" cy="36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0CD79780-D4A2-7067-81B0-DAE9C31468EC}"/>
              </a:ext>
            </a:extLst>
          </p:cNvPr>
          <p:cNvGrpSpPr/>
          <p:nvPr/>
        </p:nvGrpSpPr>
        <p:grpSpPr>
          <a:xfrm>
            <a:off x="8873657" y="3876326"/>
            <a:ext cx="2999520" cy="1220400"/>
            <a:chOff x="8873657" y="3876326"/>
            <a:chExt cx="299952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5B04AA-70E6-CFC9-ECF5-7DCDDA69B32B}"/>
                    </a:ext>
                  </a:extLst>
                </p14:cNvPr>
                <p14:cNvContentPartPr/>
                <p14:nvPr/>
              </p14:nvContentPartPr>
              <p14:xfrm>
                <a:off x="8873657" y="3876326"/>
                <a:ext cx="1562040" cy="1186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5B04AA-70E6-CFC9-ECF5-7DCDDA69B3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64657" y="3867326"/>
                  <a:ext cx="1579680" cy="12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71FA667-4468-BD04-B56A-3A321BD68926}"/>
                    </a:ext>
                  </a:extLst>
                </p14:cNvPr>
                <p14:cNvContentPartPr/>
                <p14:nvPr/>
              </p14:nvContentPartPr>
              <p14:xfrm>
                <a:off x="10396097" y="4057406"/>
                <a:ext cx="1477080" cy="1039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71FA667-4468-BD04-B56A-3A321BD689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87097" y="4048406"/>
                  <a:ext cx="1494720" cy="10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1A214F5-3E9C-23FA-B346-DBA8FC9CFA93}"/>
              </a:ext>
            </a:extLst>
          </p:cNvPr>
          <p:cNvGrpSpPr/>
          <p:nvPr/>
        </p:nvGrpSpPr>
        <p:grpSpPr>
          <a:xfrm>
            <a:off x="5703497" y="4283486"/>
            <a:ext cx="2275560" cy="1211400"/>
            <a:chOff x="5703497" y="4283486"/>
            <a:chExt cx="2275560" cy="12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614129E-81B4-ABCA-7212-E6EFD680B864}"/>
                    </a:ext>
                  </a:extLst>
                </p14:cNvPr>
                <p14:cNvContentPartPr/>
                <p14:nvPr/>
              </p14:nvContentPartPr>
              <p14:xfrm>
                <a:off x="5703497" y="4283486"/>
                <a:ext cx="1517400" cy="708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614129E-81B4-ABCA-7212-E6EFD680B8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94857" y="4274846"/>
                  <a:ext cx="153504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788A2D-EE44-BA95-F886-CAF37481A032}"/>
                    </a:ext>
                  </a:extLst>
                </p14:cNvPr>
                <p14:cNvContentPartPr/>
                <p14:nvPr/>
              </p14:nvContentPartPr>
              <p14:xfrm>
                <a:off x="7174817" y="4370966"/>
                <a:ext cx="804240" cy="578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788A2D-EE44-BA95-F886-CAF37481A0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65817" y="4362326"/>
                  <a:ext cx="82188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62C3CF4-F409-0839-6C8C-698DC252DBA6}"/>
                    </a:ext>
                  </a:extLst>
                </p14:cNvPr>
                <p14:cNvContentPartPr/>
                <p14:nvPr/>
              </p14:nvContentPartPr>
              <p14:xfrm>
                <a:off x="5878097" y="5219846"/>
                <a:ext cx="162360" cy="31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62C3CF4-F409-0839-6C8C-698DC252DB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9457" y="5210846"/>
                  <a:ext cx="180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938D0F1-0D7B-1592-802C-F2D2AF6B0BE5}"/>
                    </a:ext>
                  </a:extLst>
                </p14:cNvPr>
                <p14:cNvContentPartPr/>
                <p14:nvPr/>
              </p14:nvContentPartPr>
              <p14:xfrm>
                <a:off x="5912657" y="5068286"/>
                <a:ext cx="53280" cy="426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938D0F1-0D7B-1592-802C-F2D2AF6B0B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3657" y="5059646"/>
                  <a:ext cx="709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E24959E-A086-B4B2-9385-EA2BC5641D2A}"/>
                    </a:ext>
                  </a:extLst>
                </p14:cNvPr>
                <p14:cNvContentPartPr/>
                <p14:nvPr/>
              </p14:nvContentPartPr>
              <p14:xfrm>
                <a:off x="5898257" y="5321006"/>
                <a:ext cx="32760" cy="68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E24959E-A086-B4B2-9385-EA2BC5641D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89257" y="5312006"/>
                  <a:ext cx="50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1C2BB18-7979-9E49-2939-2CD0C61461C5}"/>
                    </a:ext>
                  </a:extLst>
                </p14:cNvPr>
                <p14:cNvContentPartPr/>
                <p14:nvPr/>
              </p14:nvContentPartPr>
              <p14:xfrm>
                <a:off x="5965217" y="5312006"/>
                <a:ext cx="45360" cy="9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1C2BB18-7979-9E49-2939-2CD0C61461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6577" y="5303006"/>
                  <a:ext cx="63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6FCEAB8-C9E8-7824-28AB-E92126A767BA}"/>
                    </a:ext>
                  </a:extLst>
                </p14:cNvPr>
                <p14:cNvContentPartPr/>
                <p14:nvPr/>
              </p14:nvContentPartPr>
              <p14:xfrm>
                <a:off x="6008777" y="5083046"/>
                <a:ext cx="107640" cy="86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6FCEAB8-C9E8-7824-28AB-E92126A767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00137" y="5074046"/>
                  <a:ext cx="125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3E91DA6-270E-37FB-1A2F-5C857769A3AA}"/>
                    </a:ext>
                  </a:extLst>
                </p14:cNvPr>
                <p14:cNvContentPartPr/>
                <p14:nvPr/>
              </p14:nvContentPartPr>
              <p14:xfrm>
                <a:off x="6052337" y="5224886"/>
                <a:ext cx="9720" cy="209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3E91DA6-270E-37FB-1A2F-5C857769A3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43337" y="5216246"/>
                  <a:ext cx="27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46B34BB-9C51-BB82-60F6-2568C7407F12}"/>
                    </a:ext>
                  </a:extLst>
                </p14:cNvPr>
                <p14:cNvContentPartPr/>
                <p14:nvPr/>
              </p14:nvContentPartPr>
              <p14:xfrm>
                <a:off x="6087257" y="5207606"/>
                <a:ext cx="157680" cy="237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46B34BB-9C51-BB82-60F6-2568C7407F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8257" y="5198966"/>
                  <a:ext cx="175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6C32FE9-A0F3-E06B-EE79-4E2D4E02F34B}"/>
                    </a:ext>
                  </a:extLst>
                </p14:cNvPr>
                <p14:cNvContentPartPr/>
                <p14:nvPr/>
              </p14:nvContentPartPr>
              <p14:xfrm>
                <a:off x="6095537" y="5302646"/>
                <a:ext cx="86400" cy="18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6C32FE9-A0F3-E06B-EE79-4E2D4E02F3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86897" y="5294006"/>
                  <a:ext cx="104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37D80F7-663F-9333-FEAE-AED406B24D1F}"/>
                    </a:ext>
                  </a:extLst>
                </p14:cNvPr>
                <p14:cNvContentPartPr/>
                <p14:nvPr/>
              </p14:nvContentPartPr>
              <p14:xfrm>
                <a:off x="6122177" y="5375006"/>
                <a:ext cx="41400" cy="7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37D80F7-663F-9333-FEAE-AED406B24D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13177" y="5366006"/>
                  <a:ext cx="59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06E963F-9EDE-19B9-D10C-266ED62DFB22}"/>
                    </a:ext>
                  </a:extLst>
                </p14:cNvPr>
                <p14:cNvContentPartPr/>
                <p14:nvPr/>
              </p14:nvContentPartPr>
              <p14:xfrm>
                <a:off x="6130457" y="5259806"/>
                <a:ext cx="360" cy="1742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06E963F-9EDE-19B9-D10C-266ED62DFB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21817" y="5251166"/>
                  <a:ext cx="18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2DDF3D1-1D78-0535-7691-C5A1F9EEBE36}"/>
                    </a:ext>
                  </a:extLst>
                </p14:cNvPr>
                <p14:cNvContentPartPr/>
                <p14:nvPr/>
              </p14:nvContentPartPr>
              <p14:xfrm>
                <a:off x="6393977" y="5146766"/>
                <a:ext cx="33120" cy="237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2DDF3D1-1D78-0535-7691-C5A1F9EEBE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85337" y="5137766"/>
                  <a:ext cx="50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1DBDA60-FD93-3E10-ED3D-67568BA33FBA}"/>
                    </a:ext>
                  </a:extLst>
                </p14:cNvPr>
                <p14:cNvContentPartPr/>
                <p14:nvPr/>
              </p14:nvContentPartPr>
              <p14:xfrm>
                <a:off x="7201817" y="5201846"/>
                <a:ext cx="198360" cy="41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1DBDA60-FD93-3E10-ED3D-67568BA33F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93177" y="5193206"/>
                  <a:ext cx="216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B4C7EC8-BEA0-646A-16AC-DAA864345CF9}"/>
                    </a:ext>
                  </a:extLst>
                </p14:cNvPr>
                <p14:cNvContentPartPr/>
                <p14:nvPr/>
              </p14:nvContentPartPr>
              <p14:xfrm>
                <a:off x="7297577" y="5076926"/>
                <a:ext cx="360" cy="347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B4C7EC8-BEA0-646A-16AC-DAA864345CF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8937" y="5068286"/>
                  <a:ext cx="18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4BC5A24-FB9D-C60E-2DD5-026CB28FD586}"/>
                    </a:ext>
                  </a:extLst>
                </p14:cNvPr>
                <p14:cNvContentPartPr/>
                <p14:nvPr/>
              </p14:nvContentPartPr>
              <p14:xfrm>
                <a:off x="7272017" y="5259806"/>
                <a:ext cx="25920" cy="95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4BC5A24-FB9D-C60E-2DD5-026CB28FD5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63377" y="5251166"/>
                  <a:ext cx="4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0717C08-303D-4BC3-B215-218604E32106}"/>
                    </a:ext>
                  </a:extLst>
                </p14:cNvPr>
                <p14:cNvContentPartPr/>
                <p14:nvPr/>
              </p14:nvContentPartPr>
              <p14:xfrm>
                <a:off x="7332497" y="5259806"/>
                <a:ext cx="45000" cy="12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0717C08-303D-4BC3-B215-218604E321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23857" y="5251166"/>
                  <a:ext cx="62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4045672-9F3B-4C62-342D-77E771892C7C}"/>
                    </a:ext>
                  </a:extLst>
                </p14:cNvPr>
                <p14:cNvContentPartPr/>
                <p14:nvPr/>
              </p14:nvContentPartPr>
              <p14:xfrm>
                <a:off x="7436897" y="5121206"/>
                <a:ext cx="96840" cy="66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4045672-9F3B-4C62-342D-77E771892C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28257" y="5112206"/>
                  <a:ext cx="114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E8D17A1-AA77-7B35-0CAB-6F3DA818303D}"/>
                    </a:ext>
                  </a:extLst>
                </p14:cNvPr>
                <p14:cNvContentPartPr/>
                <p14:nvPr/>
              </p14:nvContentPartPr>
              <p14:xfrm>
                <a:off x="7376057" y="5251166"/>
                <a:ext cx="18360" cy="138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E8D17A1-AA77-7B35-0CAB-6F3DA81830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67057" y="5242166"/>
                  <a:ext cx="36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D92A287-CE82-4C46-FEFB-76A0576E4947}"/>
                    </a:ext>
                  </a:extLst>
                </p14:cNvPr>
                <p14:cNvContentPartPr/>
                <p14:nvPr/>
              </p14:nvContentPartPr>
              <p14:xfrm>
                <a:off x="7410977" y="5258366"/>
                <a:ext cx="169200" cy="168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D92A287-CE82-4C46-FEFB-76A0576E49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1977" y="5249726"/>
                  <a:ext cx="186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EB7965B-C094-52C4-6D55-5945D2D80245}"/>
                    </a:ext>
                  </a:extLst>
                </p14:cNvPr>
                <p14:cNvContentPartPr/>
                <p14:nvPr/>
              </p14:nvContentPartPr>
              <p14:xfrm>
                <a:off x="7445537" y="5329646"/>
                <a:ext cx="66600" cy="172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EB7965B-C094-52C4-6D55-5945D2D802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36537" y="5321006"/>
                  <a:ext cx="84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0231CA1-C355-ED58-E1CB-918D5FFCCD08}"/>
                    </a:ext>
                  </a:extLst>
                </p14:cNvPr>
                <p14:cNvContentPartPr/>
                <p14:nvPr/>
              </p14:nvContentPartPr>
              <p14:xfrm>
                <a:off x="7419617" y="5390126"/>
                <a:ext cx="39240" cy="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0231CA1-C355-ED58-E1CB-918D5FFCCD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10617" y="5381486"/>
                  <a:ext cx="56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299D2FB-8514-E9A6-A1D3-310B05BB832F}"/>
                    </a:ext>
                  </a:extLst>
                </p14:cNvPr>
                <p14:cNvContentPartPr/>
                <p14:nvPr/>
              </p14:nvContentPartPr>
              <p14:xfrm>
                <a:off x="7464257" y="5303366"/>
                <a:ext cx="51480" cy="175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299D2FB-8514-E9A6-A1D3-310B05BB83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55617" y="5294726"/>
                  <a:ext cx="6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313CE1A-98BC-F828-C142-57FBDA20719F}"/>
                    </a:ext>
                  </a:extLst>
                </p14:cNvPr>
                <p14:cNvContentPartPr/>
                <p14:nvPr/>
              </p14:nvContentPartPr>
              <p14:xfrm>
                <a:off x="7654337" y="5207966"/>
                <a:ext cx="85320" cy="2109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313CE1A-98BC-F828-C142-57FBDA2071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45697" y="5199326"/>
                  <a:ext cx="1029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8B40AFD-AE1F-7797-B267-20D678053148}"/>
              </a:ext>
            </a:extLst>
          </p:cNvPr>
          <p:cNvGrpSpPr/>
          <p:nvPr/>
        </p:nvGrpSpPr>
        <p:grpSpPr>
          <a:xfrm>
            <a:off x="9213497" y="5155406"/>
            <a:ext cx="636120" cy="413280"/>
            <a:chOff x="9213497" y="5155406"/>
            <a:chExt cx="63612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5C1C4EE-9E8E-B5A6-0378-04591113C893}"/>
                    </a:ext>
                  </a:extLst>
                </p14:cNvPr>
                <p14:cNvContentPartPr/>
                <p14:nvPr/>
              </p14:nvContentPartPr>
              <p14:xfrm>
                <a:off x="9213497" y="5201846"/>
                <a:ext cx="171000" cy="93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5C1C4EE-9E8E-B5A6-0378-04591113C8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4857" y="5192846"/>
                  <a:ext cx="188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9FDE4F6-E21A-7BFF-154B-8CD2F8410CCE}"/>
                    </a:ext>
                  </a:extLst>
                </p14:cNvPr>
                <p14:cNvContentPartPr/>
                <p14:nvPr/>
              </p14:nvContentPartPr>
              <p14:xfrm>
                <a:off x="9343817" y="5155406"/>
                <a:ext cx="27000" cy="413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9FDE4F6-E21A-7BFF-154B-8CD2F8410C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35177" y="5146406"/>
                  <a:ext cx="44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0AB84C7-D2D9-0247-EFDA-A8A9FCECF04F}"/>
                    </a:ext>
                  </a:extLst>
                </p14:cNvPr>
                <p14:cNvContentPartPr/>
                <p14:nvPr/>
              </p14:nvContentPartPr>
              <p14:xfrm>
                <a:off x="9321497" y="5399126"/>
                <a:ext cx="31680" cy="1076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0AB84C7-D2D9-0247-EFDA-A8A9FCECF0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12857" y="5390486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32FEC90-D89D-E3CC-D906-8EFD84B2357D}"/>
                    </a:ext>
                  </a:extLst>
                </p14:cNvPr>
                <p14:cNvContentPartPr/>
                <p14:nvPr/>
              </p14:nvContentPartPr>
              <p14:xfrm>
                <a:off x="9378737" y="5399126"/>
                <a:ext cx="129960" cy="27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32FEC90-D89D-E3CC-D906-8EFD84B235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70097" y="5390486"/>
                  <a:ext cx="147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631FC8B-6CEB-662D-709B-133CA2B38CEE}"/>
                    </a:ext>
                  </a:extLst>
                </p14:cNvPr>
                <p14:cNvContentPartPr/>
                <p14:nvPr/>
              </p14:nvContentPartPr>
              <p14:xfrm>
                <a:off x="9531017" y="5172686"/>
                <a:ext cx="22320" cy="115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631FC8B-6CEB-662D-709B-133CA2B38C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22017" y="5164046"/>
                  <a:ext cx="39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E6381BA-0523-A557-021A-A26B9CDA3463}"/>
                    </a:ext>
                  </a:extLst>
                </p14:cNvPr>
                <p14:cNvContentPartPr/>
                <p14:nvPr/>
              </p14:nvContentPartPr>
              <p14:xfrm>
                <a:off x="9439937" y="5181326"/>
                <a:ext cx="54720" cy="1134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E6381BA-0523-A557-021A-A26B9CDA34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30937" y="5172326"/>
                  <a:ext cx="72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E9CCD81-0790-1E7D-56B0-12F871F815CE}"/>
                    </a:ext>
                  </a:extLst>
                </p14:cNvPr>
                <p14:cNvContentPartPr/>
                <p14:nvPr/>
              </p14:nvContentPartPr>
              <p14:xfrm>
                <a:off x="9457217" y="5321006"/>
                <a:ext cx="360" cy="1566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E9CCD81-0790-1E7D-56B0-12F871F815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48577" y="5312006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F276B0D-2F2A-D0A4-AE6C-F032A74387C3}"/>
                    </a:ext>
                  </a:extLst>
                </p14:cNvPr>
                <p14:cNvContentPartPr/>
                <p14:nvPr/>
              </p14:nvContentPartPr>
              <p14:xfrm>
                <a:off x="9527057" y="5285726"/>
                <a:ext cx="106920" cy="203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F276B0D-2F2A-D0A4-AE6C-F032A74387C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18057" y="5277086"/>
                  <a:ext cx="124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48A9F08-A33F-3CCE-E905-DFBFEEC3A020}"/>
                    </a:ext>
                  </a:extLst>
                </p14:cNvPr>
                <p14:cNvContentPartPr/>
                <p14:nvPr/>
              </p14:nvContentPartPr>
              <p14:xfrm>
                <a:off x="9457217" y="5356286"/>
                <a:ext cx="91080" cy="17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48A9F08-A33F-3CCE-E905-DFBFEEC3A02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48577" y="5347286"/>
                  <a:ext cx="108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8B3B65E-70B4-49C5-2360-D122E0EA73C8}"/>
                    </a:ext>
                  </a:extLst>
                </p14:cNvPr>
                <p14:cNvContentPartPr/>
                <p14:nvPr/>
              </p14:nvContentPartPr>
              <p14:xfrm>
                <a:off x="9448577" y="5445206"/>
                <a:ext cx="68400" cy="327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8B3B65E-70B4-49C5-2360-D122E0EA73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9937" y="5436206"/>
                  <a:ext cx="86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653114A-A98A-01CC-21CC-6048D3FC9F1A}"/>
                    </a:ext>
                  </a:extLst>
                </p14:cNvPr>
                <p14:cNvContentPartPr/>
                <p14:nvPr/>
              </p14:nvContentPartPr>
              <p14:xfrm>
                <a:off x="9503297" y="5338286"/>
                <a:ext cx="50040" cy="212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653114A-A98A-01CC-21CC-6048D3FC9F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94657" y="5329286"/>
                  <a:ext cx="6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0F9C807-024A-585D-CD88-CE3F1791824A}"/>
                    </a:ext>
                  </a:extLst>
                </p14:cNvPr>
                <p14:cNvContentPartPr/>
                <p14:nvPr/>
              </p14:nvContentPartPr>
              <p14:xfrm>
                <a:off x="9794177" y="5190326"/>
                <a:ext cx="55440" cy="258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0F9C807-024A-585D-CD88-CE3F179182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85537" y="5181326"/>
                  <a:ext cx="7308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6D44715-BDC9-30BE-A3D7-C244433E88FC}"/>
              </a:ext>
            </a:extLst>
          </p:cNvPr>
          <p:cNvGrpSpPr/>
          <p:nvPr/>
        </p:nvGrpSpPr>
        <p:grpSpPr>
          <a:xfrm>
            <a:off x="11382137" y="5129126"/>
            <a:ext cx="587520" cy="393120"/>
            <a:chOff x="11382137" y="5129126"/>
            <a:chExt cx="58752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E70238A-5F52-367E-2513-7C577C1E48F1}"/>
                    </a:ext>
                  </a:extLst>
                </p14:cNvPr>
                <p14:cNvContentPartPr/>
                <p14:nvPr/>
              </p14:nvContentPartPr>
              <p14:xfrm>
                <a:off x="11382137" y="5229206"/>
                <a:ext cx="168120" cy="31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E70238A-5F52-367E-2513-7C577C1E48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73137" y="5220206"/>
                  <a:ext cx="185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8F50DD0-0E3F-4790-E909-FAAB20F238C0}"/>
                    </a:ext>
                  </a:extLst>
                </p14:cNvPr>
                <p14:cNvContentPartPr/>
                <p14:nvPr/>
              </p14:nvContentPartPr>
              <p14:xfrm>
                <a:off x="11515697" y="5155406"/>
                <a:ext cx="23760" cy="333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8F50DD0-0E3F-4790-E909-FAAB20F238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07057" y="5146406"/>
                  <a:ext cx="414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D8529AD-3B74-E137-6E13-4C57523C06A8}"/>
                    </a:ext>
                  </a:extLst>
                </p14:cNvPr>
                <p14:cNvContentPartPr/>
                <p14:nvPr/>
              </p14:nvContentPartPr>
              <p14:xfrm>
                <a:off x="11500217" y="5294366"/>
                <a:ext cx="45720" cy="59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D8529AD-3B74-E137-6E13-4C57523C06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91217" y="5285726"/>
                  <a:ext cx="63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55E8746-50DB-55FA-FD39-E2F11EED4D0C}"/>
                    </a:ext>
                  </a:extLst>
                </p14:cNvPr>
                <p14:cNvContentPartPr/>
                <p14:nvPr/>
              </p14:nvContentPartPr>
              <p14:xfrm>
                <a:off x="11521097" y="5321006"/>
                <a:ext cx="105480" cy="36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55E8746-50DB-55FA-FD39-E2F11EED4D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12457" y="5312006"/>
                  <a:ext cx="12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D63152C-3DA5-6CC1-34AD-AFFB5B81A8A2}"/>
                    </a:ext>
                  </a:extLst>
                </p14:cNvPr>
                <p14:cNvContentPartPr/>
                <p14:nvPr/>
              </p14:nvContentPartPr>
              <p14:xfrm>
                <a:off x="11617217" y="5129126"/>
                <a:ext cx="54720" cy="504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D63152C-3DA5-6CC1-34AD-AFFB5B81A8A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08217" y="5120486"/>
                  <a:ext cx="72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0BBC688-100E-ADCA-7657-D5A235C7F5A4}"/>
                    </a:ext>
                  </a:extLst>
                </p14:cNvPr>
                <p14:cNvContentPartPr/>
                <p14:nvPr/>
              </p14:nvContentPartPr>
              <p14:xfrm>
                <a:off x="11617217" y="5233526"/>
                <a:ext cx="360" cy="1652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0BBC688-100E-ADCA-7657-D5A235C7F5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08217" y="5224886"/>
                  <a:ext cx="18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0A58684-AC8A-CA58-61EC-8C969B2CFD35}"/>
                    </a:ext>
                  </a:extLst>
                </p14:cNvPr>
                <p14:cNvContentPartPr/>
                <p14:nvPr/>
              </p14:nvContentPartPr>
              <p14:xfrm>
                <a:off x="11617217" y="5253326"/>
                <a:ext cx="133560" cy="190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0A58684-AC8A-CA58-61EC-8C969B2CFD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08217" y="5244326"/>
                  <a:ext cx="151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0808741-DE28-E40C-6814-5464E93A8CE1}"/>
                    </a:ext>
                  </a:extLst>
                </p14:cNvPr>
                <p14:cNvContentPartPr/>
                <p14:nvPr/>
              </p14:nvContentPartPr>
              <p14:xfrm>
                <a:off x="11643137" y="5329286"/>
                <a:ext cx="41400" cy="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0808741-DE28-E40C-6814-5464E93A8C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34137" y="5320646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F379C91-5E03-B7C9-DEA8-5217C648EB58}"/>
                    </a:ext>
                  </a:extLst>
                </p14:cNvPr>
                <p14:cNvContentPartPr/>
                <p14:nvPr/>
              </p14:nvContentPartPr>
              <p14:xfrm>
                <a:off x="11651777" y="5390126"/>
                <a:ext cx="15840" cy="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F379C91-5E03-B7C9-DEA8-5217C648EB5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43137" y="5381486"/>
                  <a:ext cx="3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BB7DCA2-CED6-3CF6-8C26-6DEFA86DD672}"/>
                    </a:ext>
                  </a:extLst>
                </p14:cNvPr>
                <p14:cNvContentPartPr/>
                <p14:nvPr/>
              </p14:nvContentPartPr>
              <p14:xfrm>
                <a:off x="11609297" y="5294366"/>
                <a:ext cx="95400" cy="227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BB7DCA2-CED6-3CF6-8C26-6DEFA86DD6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00297" y="5285726"/>
                  <a:ext cx="11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75D7F6E-5304-9FA2-8449-A221C047D3EC}"/>
                    </a:ext>
                  </a:extLst>
                </p14:cNvPr>
                <p14:cNvContentPartPr/>
                <p14:nvPr/>
              </p14:nvContentPartPr>
              <p14:xfrm>
                <a:off x="11851937" y="5206886"/>
                <a:ext cx="117720" cy="219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75D7F6E-5304-9FA2-8449-A221C047D3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43297" y="5197886"/>
                  <a:ext cx="135360" cy="23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8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1" grpId="0"/>
      <p:bldP spid="32" grpId="0"/>
      <p:bldP spid="33" grpId="0"/>
      <p:bldP spid="34" grpId="0"/>
      <p:bldP spid="35" grpId="0"/>
      <p:bldP spid="44" grpId="0"/>
      <p:bldP spid="46" grpId="0"/>
      <p:bldP spid="4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）分桶表数据进行</a:t>
            </a:r>
            <a:r>
              <a:rPr lang="zh-CN" altLang="en-US" b="1" dirty="0">
                <a:solidFill>
                  <a:srgbClr val="92D050"/>
                </a:solidFill>
              </a:rPr>
              <a:t>高效抽样</a:t>
            </a:r>
            <a:endParaRPr lang="en-US" altLang="zh-CN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zh-CN" dirty="0"/>
              <a:t>当数据量特别大时，对全体数据进行处理存在困难时，抽样就显得尤其重要了。</a:t>
            </a:r>
            <a:r>
              <a:rPr lang="zh-CN" altLang="zh-CN" dirty="0">
                <a:solidFill>
                  <a:srgbClr val="92D050"/>
                </a:solidFill>
              </a:rPr>
              <a:t>抽样可以从被抽取的数据中估计和推断出整体的特性</a:t>
            </a:r>
            <a:r>
              <a:rPr lang="zh-CN" altLang="zh-CN" dirty="0"/>
              <a:t>，是科学实验、质量检验、社会调查普遍采用的一种经济有效的工作和研究方法。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</p:spTree>
    <p:extLst>
      <p:ext uri="{BB962C8B-B14F-4D97-AF65-F5344CB8AC3E}">
        <p14:creationId xmlns:p14="http://schemas.microsoft.com/office/powerpoint/2010/main" val="23608560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其他语法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Database|Schema</a:t>
            </a:r>
            <a:r>
              <a:rPr lang="zh-CN" altLang="en-US" dirty="0">
                <a:solidFill>
                  <a:srgbClr val="FF0000"/>
                </a:solidFill>
              </a:rPr>
              <a:t>（数据库）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</a:t>
            </a:r>
            <a:r>
              <a:rPr lang="zh-CN" altLang="en-US" dirty="0">
                <a:solidFill>
                  <a:schemeClr val="tx1"/>
                </a:solidFill>
              </a:rPr>
              <a:t>（表）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Partition</a:t>
            </a:r>
            <a:r>
              <a:rPr lang="zh-CN" altLang="en-US" dirty="0">
                <a:solidFill>
                  <a:schemeClr val="tx1"/>
                </a:solidFill>
              </a:rPr>
              <a:t>（分区）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中，</a:t>
            </a:r>
            <a:r>
              <a:rPr lang="en-US" altLang="zh-CN" dirty="0"/>
              <a:t>DATABASE</a:t>
            </a:r>
            <a:r>
              <a:rPr lang="zh-CN" altLang="en-US" dirty="0"/>
              <a:t>的概念和</a:t>
            </a:r>
            <a:r>
              <a:rPr lang="en-US" altLang="zh-CN" dirty="0"/>
              <a:t>RDBMS</a:t>
            </a:r>
            <a:r>
              <a:rPr lang="zh-CN" altLang="en-US" dirty="0"/>
              <a:t>中类似，我们称之为数据库，</a:t>
            </a:r>
            <a:r>
              <a:rPr lang="en-US" altLang="zh-CN" b="1" dirty="0">
                <a:solidFill>
                  <a:srgbClr val="FF0000"/>
                </a:solidFill>
              </a:rPr>
              <a:t>DATABASE</a:t>
            </a:r>
            <a:r>
              <a:rPr lang="zh-CN" altLang="en-US" b="1" dirty="0">
                <a:solidFill>
                  <a:srgbClr val="92D050"/>
                </a:solidFill>
              </a:rPr>
              <a:t>和</a:t>
            </a:r>
            <a:r>
              <a:rPr lang="en-US" altLang="zh-CN" b="1" dirty="0">
                <a:solidFill>
                  <a:srgbClr val="FF0000"/>
                </a:solidFill>
              </a:rPr>
              <a:t>SCHEMA</a:t>
            </a:r>
            <a:r>
              <a:rPr lang="zh-CN" altLang="en-US" b="1" dirty="0">
                <a:solidFill>
                  <a:srgbClr val="92D050"/>
                </a:solidFill>
              </a:rPr>
              <a:t>是可互换的</a:t>
            </a:r>
            <a:r>
              <a:rPr lang="zh-CN" altLang="en-US" dirty="0"/>
              <a:t>，都可以使用。</a:t>
            </a:r>
            <a:endParaRPr lang="en-US" altLang="zh-CN" dirty="0"/>
          </a:p>
          <a:p>
            <a:r>
              <a:rPr lang="zh-CN" altLang="en-US" dirty="0"/>
              <a:t>默认的数据库叫做</a:t>
            </a:r>
            <a:r>
              <a:rPr lang="en-US" altLang="zh-CN" dirty="0"/>
              <a:t>default</a:t>
            </a:r>
            <a:r>
              <a:rPr lang="zh-CN" altLang="en-US" dirty="0"/>
              <a:t>，存储数据位置位于</a:t>
            </a:r>
            <a:r>
              <a:rPr lang="en-US" altLang="zh-CN" dirty="0"/>
              <a:t>/user/hive/warehouse</a:t>
            </a:r>
            <a:r>
              <a:rPr lang="zh-CN" altLang="en-US" dirty="0"/>
              <a:t>下。</a:t>
            </a:r>
            <a:endParaRPr lang="en-US" altLang="zh-CN" dirty="0"/>
          </a:p>
          <a:p>
            <a:r>
              <a:rPr lang="zh-CN" altLang="en-US" dirty="0"/>
              <a:t>用户自己创建的数据库存储位置是</a:t>
            </a:r>
            <a:r>
              <a:rPr lang="en-US" altLang="zh-CN" dirty="0"/>
              <a:t>/user/hive/warehouse/</a:t>
            </a:r>
            <a:r>
              <a:rPr lang="en-US" altLang="zh-CN" dirty="0" err="1"/>
              <a:t>database_name.db</a:t>
            </a:r>
            <a:r>
              <a:rPr lang="zh-CN" altLang="en-US" dirty="0"/>
              <a:t>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10944933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</a:rPr>
              <a:t>create database</a:t>
            </a:r>
            <a:r>
              <a:rPr lang="zh-CN" altLang="en-US" dirty="0">
                <a:solidFill>
                  <a:srgbClr val="92D050"/>
                </a:solidFill>
              </a:rPr>
              <a:t>用于创建新的数据库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COMMENT</a:t>
            </a:r>
            <a:r>
              <a:rPr lang="zh-CN" altLang="en-US" dirty="0"/>
              <a:t>：数据库的注释说明语句</a:t>
            </a:r>
          </a:p>
          <a:p>
            <a:pPr marL="0" indent="0">
              <a:buNone/>
            </a:pPr>
            <a:r>
              <a:rPr lang="en-US" altLang="zh-CN" dirty="0"/>
              <a:t>LOCATION</a:t>
            </a:r>
            <a:r>
              <a:rPr lang="zh-CN" altLang="en-US" dirty="0"/>
              <a:t>：指定数据库在</a:t>
            </a:r>
            <a:r>
              <a:rPr lang="en-US" altLang="zh-CN" dirty="0"/>
              <a:t>HDFS</a:t>
            </a:r>
            <a:r>
              <a:rPr lang="zh-CN" altLang="en-US" dirty="0"/>
              <a:t>存储位置，默认</a:t>
            </a:r>
            <a:r>
              <a:rPr lang="en-US" altLang="zh-CN" dirty="0"/>
              <a:t>/user/hive/warehouse/</a:t>
            </a:r>
            <a:r>
              <a:rPr lang="en-US" altLang="zh-CN" dirty="0" err="1"/>
              <a:t>dbname.db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WITH DBPROPERTIES</a:t>
            </a:r>
            <a:r>
              <a:rPr lang="zh-CN" altLang="en-US" dirty="0"/>
              <a:t>：用于指定一些数据库的属性配置。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3755920"/>
            <a:ext cx="776590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database_comment]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property_name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=property_value, ...)];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46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zh-CN" altLang="zh-CN" dirty="0"/>
              <a:t>创建数据库</a:t>
            </a:r>
            <a:r>
              <a:rPr lang="en-US" altLang="zh-CN" dirty="0"/>
              <a:t>itcast</a:t>
            </a:r>
          </a:p>
          <a:p>
            <a:pPr marL="0" indent="0">
              <a:buNone/>
            </a:pPr>
            <a:r>
              <a:rPr lang="zh-CN" altLang="zh-CN" dirty="0"/>
              <a:t>注意：</a:t>
            </a:r>
            <a:r>
              <a:rPr lang="zh-CN" altLang="en-US" dirty="0">
                <a:solidFill>
                  <a:srgbClr val="92D050"/>
                </a:solidFill>
              </a:rPr>
              <a:t>如果需要</a:t>
            </a:r>
            <a:r>
              <a:rPr lang="zh-CN" altLang="zh-CN" dirty="0">
                <a:solidFill>
                  <a:srgbClr val="92D050"/>
                </a:solidFill>
              </a:rPr>
              <a:t>使用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zh-CN" dirty="0">
                <a:solidFill>
                  <a:srgbClr val="92D050"/>
                </a:solidFill>
              </a:rPr>
              <a:t>指定路径的时候，最好</a:t>
            </a:r>
            <a:r>
              <a:rPr lang="zh-CN" altLang="en-US" dirty="0">
                <a:solidFill>
                  <a:srgbClr val="92D050"/>
                </a:solidFill>
              </a:rPr>
              <a:t>指向的</a:t>
            </a:r>
            <a:r>
              <a:rPr lang="zh-CN" altLang="zh-CN" dirty="0">
                <a:solidFill>
                  <a:srgbClr val="92D050"/>
                </a:solidFill>
              </a:rPr>
              <a:t>是一个新创建的空文件夹。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253215" y="2823060"/>
            <a:ext cx="566492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"this is my first db"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'createdBy'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'Allen'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62" y="3896512"/>
            <a:ext cx="9691230" cy="22404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300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4" y="1635973"/>
            <a:ext cx="6434667" cy="4457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13" y="2782875"/>
            <a:ext cx="4679085" cy="14631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10080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中数据库的名称，注释（如果已设置）及其在文件系统上的位置等信息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EXTENDED</a:t>
            </a:r>
            <a:r>
              <a:rPr lang="zh-CN" altLang="en-US" dirty="0"/>
              <a:t>关键字</a:t>
            </a:r>
            <a:r>
              <a:rPr lang="zh-CN" altLang="zh-CN" dirty="0"/>
              <a:t>用于显示更多信息。</a:t>
            </a:r>
            <a:r>
              <a:rPr lang="zh-CN" altLang="en-US" dirty="0">
                <a:solidFill>
                  <a:srgbClr val="92D050"/>
                </a:solidFill>
              </a:rPr>
              <a:t>可以将关键字</a:t>
            </a:r>
            <a:r>
              <a:rPr lang="en-US" altLang="zh-CN" dirty="0">
                <a:solidFill>
                  <a:srgbClr val="92D050"/>
                </a:solidFill>
              </a:rPr>
              <a:t>describe</a:t>
            </a:r>
            <a:r>
              <a:rPr lang="zh-CN" altLang="en-US" dirty="0">
                <a:solidFill>
                  <a:srgbClr val="92D050"/>
                </a:solidFill>
              </a:rPr>
              <a:t>简写成</a:t>
            </a:r>
            <a:r>
              <a:rPr lang="en-US" altLang="zh-CN" dirty="0">
                <a:solidFill>
                  <a:srgbClr val="92D050"/>
                </a:solidFill>
              </a:rPr>
              <a:t>desc</a:t>
            </a:r>
            <a:r>
              <a:rPr lang="zh-CN" altLang="en-US" dirty="0">
                <a:solidFill>
                  <a:srgbClr val="92D050"/>
                </a:solidFill>
              </a:rPr>
              <a:t>使用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describe database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4" y="2736176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EXTENDED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db_name;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0" y="3547436"/>
            <a:ext cx="9445533" cy="2844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80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选择特定的数据库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切换当前会话使用哪一个数据库进行操作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use database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96895" y="3156391"/>
            <a:ext cx="5274310" cy="1865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273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删除数据库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默认行为是</a:t>
            </a:r>
            <a:r>
              <a:rPr lang="en-US" altLang="zh-CN" dirty="0"/>
              <a:t>RESTRICT</a:t>
            </a:r>
            <a:r>
              <a:rPr lang="zh-CN" altLang="en-US" dirty="0"/>
              <a:t>，这意味着仅在数据库为空时才删除它。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要删除带有表的数据库（不为空的数据库），我们可以使用</a:t>
            </a:r>
            <a:r>
              <a:rPr lang="en-US" altLang="zh-CN" dirty="0">
                <a:solidFill>
                  <a:srgbClr val="92D050"/>
                </a:solidFill>
              </a:rPr>
              <a:t>CASCADE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drop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318802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RESTRICT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CASCADE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523" y="4145125"/>
            <a:ext cx="5274310" cy="19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79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更改与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中的数据库关联的元数据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2530796"/>
            <a:ext cx="776590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(property_name=property_value, ...);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更改数据库所有者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OWNER USER</a:t>
            </a:r>
            <a:r>
              <a:rPr lang="en-US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4610580"/>
            <a:ext cx="5274310" cy="14439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92428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Database|Schema</a:t>
            </a:r>
            <a:r>
              <a:rPr lang="zh-CN" altLang="en-US" dirty="0">
                <a:solidFill>
                  <a:schemeClr val="tx1"/>
                </a:solidFill>
              </a:rPr>
              <a:t>（数据库）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Table</a:t>
            </a:r>
            <a:r>
              <a:rPr lang="zh-CN" altLang="en-US" dirty="0">
                <a:solidFill>
                  <a:srgbClr val="FF0000"/>
                </a:solidFill>
              </a:rPr>
              <a:t>（表）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Partition</a:t>
            </a:r>
            <a:r>
              <a:rPr lang="zh-CN" altLang="en-US" dirty="0">
                <a:solidFill>
                  <a:schemeClr val="tx1"/>
                </a:solidFill>
              </a:rPr>
              <a:t>（分区）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975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中针对表的</a:t>
            </a:r>
            <a:r>
              <a:rPr lang="en-US" altLang="zh-CN" dirty="0"/>
              <a:t>DDL</a:t>
            </a:r>
            <a:r>
              <a:rPr lang="zh-CN" altLang="en-US" dirty="0"/>
              <a:t>操作可以说是</a:t>
            </a:r>
            <a:r>
              <a:rPr lang="en-US" altLang="zh-CN" dirty="0"/>
              <a:t>DDL</a:t>
            </a:r>
            <a:r>
              <a:rPr lang="zh-CN" altLang="en-US" dirty="0"/>
              <a:t>中的核心操作，包括</a:t>
            </a:r>
            <a:r>
              <a:rPr lang="zh-CN" altLang="en-US" b="1" dirty="0">
                <a:solidFill>
                  <a:srgbClr val="92D050"/>
                </a:solidFill>
              </a:rPr>
              <a:t>建表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修改表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删除表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描述表元数据信息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其中以</a:t>
            </a:r>
            <a:r>
              <a:rPr lang="zh-CN" altLang="en-US" dirty="0">
                <a:solidFill>
                  <a:srgbClr val="FF0000"/>
                </a:solidFill>
              </a:rPr>
              <a:t>建表语句为核心中的核心，详见</a:t>
            </a:r>
            <a:r>
              <a:rPr lang="en-US" altLang="zh-CN" dirty="0">
                <a:solidFill>
                  <a:srgbClr val="FF0000"/>
                </a:solidFill>
              </a:rPr>
              <a:t>Hive DDL</a:t>
            </a:r>
            <a:r>
              <a:rPr lang="zh-CN" altLang="en-US" dirty="0">
                <a:solidFill>
                  <a:srgbClr val="FF0000"/>
                </a:solidFill>
              </a:rPr>
              <a:t>建表语句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可以说表的定义是否成功直接影响着数据能够成功映射，进而影响是否可以顺利的使用</a:t>
            </a:r>
            <a:r>
              <a:rPr lang="en-US" altLang="zh-CN" dirty="0"/>
              <a:t>Hive</a:t>
            </a:r>
            <a:r>
              <a:rPr lang="zh-CN" altLang="en-US" dirty="0"/>
              <a:t>开展数据分析。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Hive</a:t>
            </a:r>
            <a:r>
              <a:rPr lang="zh-CN" altLang="en-US" dirty="0"/>
              <a:t>建表之后</a:t>
            </a:r>
            <a:r>
              <a:rPr lang="zh-CN" altLang="en-US" b="1" dirty="0">
                <a:solidFill>
                  <a:srgbClr val="FF0000"/>
                </a:solidFill>
              </a:rPr>
              <a:t>加载映射数据很快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实际中如果建表有问题，可以不用修改，</a:t>
            </a:r>
            <a:r>
              <a:rPr lang="zh-CN" altLang="en-US" b="1" dirty="0">
                <a:solidFill>
                  <a:srgbClr val="FF0000"/>
                </a:solidFill>
              </a:rPr>
              <a:t>直接删除重建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BC13F0-096F-FE07-15A1-6278032F4FAA}"/>
              </a:ext>
            </a:extLst>
          </p:cNvPr>
          <p:cNvSpPr txBox="1"/>
          <p:nvPr/>
        </p:nvSpPr>
        <p:spPr>
          <a:xfrm>
            <a:off x="2133600" y="369243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重点是建表语句</a:t>
            </a:r>
          </a:p>
        </p:txBody>
      </p:sp>
    </p:spTree>
    <p:extLst>
      <p:ext uri="{BB962C8B-B14F-4D97-AF65-F5344CB8AC3E}">
        <p14:creationId xmlns:p14="http://schemas.microsoft.com/office/powerpoint/2010/main" val="3605222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中表的元数据信息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dirty="0"/>
              <a:t>EXTENDED</a:t>
            </a:r>
            <a:r>
              <a:rPr lang="zh-CN" altLang="en-US" dirty="0"/>
              <a:t>关键字，则它将以</a:t>
            </a:r>
            <a:r>
              <a:rPr lang="en-US" altLang="zh-CN" dirty="0"/>
              <a:t>Thrift</a:t>
            </a:r>
            <a:r>
              <a:rPr lang="zh-CN" altLang="en-US" dirty="0"/>
              <a:t>序列化形式显示表的所有元数据。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b="1" dirty="0">
                <a:solidFill>
                  <a:srgbClr val="92D050"/>
                </a:solidFill>
              </a:rPr>
              <a:t>FORMATTED</a:t>
            </a:r>
            <a:r>
              <a:rPr lang="zh-CN" altLang="en-US" dirty="0"/>
              <a:t>关键字，则它将以</a:t>
            </a:r>
            <a:r>
              <a:rPr lang="zh-CN" altLang="en-US" dirty="0">
                <a:solidFill>
                  <a:srgbClr val="92D050"/>
                </a:solidFill>
              </a:rPr>
              <a:t>表格格式显示</a:t>
            </a:r>
            <a:r>
              <a:rPr lang="zh-CN" altLang="en-US" dirty="0"/>
              <a:t>元数据。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describe table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055620"/>
            <a:ext cx="5274310" cy="3470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5125F82-6859-D821-6E1E-678E438EDA35}"/>
                  </a:ext>
                </a:extLst>
              </p14:cNvPr>
              <p14:cNvContentPartPr/>
              <p14:nvPr/>
            </p14:nvContentPartPr>
            <p14:xfrm>
              <a:off x="3465737" y="3282686"/>
              <a:ext cx="2431080" cy="9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5125F82-6859-D821-6E1E-678E438EDA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7097" y="3274046"/>
                <a:ext cx="244872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551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删除该表的元数据和数据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如果已配置垃圾桶且未指定</a:t>
            </a:r>
            <a:r>
              <a:rPr lang="en-US" altLang="zh-CN" dirty="0"/>
              <a:t>PURGE</a:t>
            </a:r>
            <a:r>
              <a:rPr lang="zh-CN" altLang="en-US" dirty="0"/>
              <a:t>，则该表对应的数据实际上将移动到</a:t>
            </a:r>
            <a:r>
              <a:rPr lang="en-US" altLang="zh-CN" dirty="0"/>
              <a:t>HDFS</a:t>
            </a:r>
            <a:r>
              <a:rPr lang="zh-CN" altLang="en-US" dirty="0"/>
              <a:t>垃圾桶，而元数据完全丢失。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删除</a:t>
            </a:r>
            <a:r>
              <a:rPr lang="en-US" altLang="zh-CN" dirty="0"/>
              <a:t>EXTERNAL</a:t>
            </a:r>
            <a:r>
              <a:rPr lang="zh-CN" altLang="en-US" dirty="0"/>
              <a:t>表时，该表中的数据不会从文件系统中删除，只删除元数据。</a:t>
            </a:r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dirty="0"/>
              <a:t>PURGE</a:t>
            </a:r>
            <a:r>
              <a:rPr lang="zh-CN" altLang="en-US" dirty="0"/>
              <a:t>，则表数据跳过</a:t>
            </a:r>
            <a:r>
              <a:rPr lang="en-US" altLang="zh-CN" dirty="0"/>
              <a:t>HDFS</a:t>
            </a:r>
            <a:r>
              <a:rPr lang="zh-CN" altLang="en-US" dirty="0"/>
              <a:t>垃圾桶直接被删除。因此如果</a:t>
            </a:r>
            <a:r>
              <a:rPr lang="en-US" altLang="zh-CN" dirty="0"/>
              <a:t>DROP</a:t>
            </a:r>
            <a:r>
              <a:rPr lang="zh-CN" altLang="en-US" dirty="0"/>
              <a:t>失败，则无法挽回该表数据。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drop table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13046" y="404527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(Note: PURGE available in Hive 0.14.0 and later)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8156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从表中删除所有行。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可以简单理解为</a:t>
            </a:r>
            <a:r>
              <a:rPr lang="zh-CN" altLang="en-US" dirty="0">
                <a:solidFill>
                  <a:srgbClr val="92D050"/>
                </a:solidFill>
              </a:rPr>
              <a:t>清空表的所有数据但是保留表的元数据结构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HDFS</a:t>
            </a:r>
            <a:r>
              <a:rPr lang="zh-CN" altLang="en-US" dirty="0"/>
              <a:t>启用了垃圾桶，数据将被丢进垃圾桶，否则将被删除。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truncate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976756" y="3376972"/>
            <a:ext cx="3785799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TRUNCATE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046401"/>
            <a:ext cx="7870119" cy="366254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new_table_name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更改表注释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'comment'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comment for student table"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serde_class_name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serde_properties;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'field.delim'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移除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、更改表的文件存储格式 该操作仅更改表元数据。现有数据的任何转换都必须在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之外进行。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、更改表的存储位置路径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3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8" y="1760820"/>
            <a:ext cx="10814821" cy="4102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9759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132126"/>
            <a:ext cx="7870119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、更改列名称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First change column a's name to a1.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Next change column a1's name to a2, its data type to string, and put it after column b.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AFTER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b int, a2 string, c int.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Then change column c's name to c1, and put it as the first column.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c1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FIRST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c1 int, b int, a2 string.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Add a comment to column a1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'this is column a1'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替换列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ADD COLUMNS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，您可以将新列添加到现有列的末尾但在分区列之前。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--REPLACE COLUMNS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将删除所有现有列，并添加新的列集。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REPLACE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 data_type,...);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42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Database|Schema</a:t>
            </a:r>
            <a:r>
              <a:rPr lang="zh-CN" altLang="en-US" dirty="0">
                <a:solidFill>
                  <a:schemeClr val="tx1"/>
                </a:solidFill>
              </a:rPr>
              <a:t>（数据库）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</a:t>
            </a:r>
            <a:r>
              <a:rPr lang="zh-CN" altLang="en-US" dirty="0">
                <a:solidFill>
                  <a:schemeClr val="tx1"/>
                </a:solidFill>
              </a:rPr>
              <a:t>（表）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Partition</a:t>
            </a:r>
            <a:r>
              <a:rPr lang="zh-CN" altLang="en-US" dirty="0">
                <a:solidFill>
                  <a:srgbClr val="FF0000"/>
                </a:solidFill>
              </a:rPr>
              <a:t>（分区）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98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中针对分区</a:t>
            </a:r>
            <a:r>
              <a:rPr lang="en-US" altLang="zh-CN" dirty="0"/>
              <a:t>Partition</a:t>
            </a:r>
            <a:r>
              <a:rPr lang="zh-CN" altLang="en-US" dirty="0"/>
              <a:t>的操作主要包括：增加分区、删除分区、重命名分区、修复分区、修改分区。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37050935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ADD PARTITION</a:t>
            </a:r>
            <a:r>
              <a:rPr lang="zh-CN" altLang="en-US" dirty="0"/>
              <a:t>会更改表元数据，但不会加载数据。</a:t>
            </a:r>
            <a:r>
              <a:rPr lang="zh-CN" altLang="en-US" dirty="0">
                <a:solidFill>
                  <a:srgbClr val="92D050"/>
                </a:solidFill>
              </a:rPr>
              <a:t>如果分区位置中不存在数据，查询时将不会返回结果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</a:t>
            </a:r>
            <a:r>
              <a:rPr lang="zh-CN" altLang="en-US" dirty="0">
                <a:solidFill>
                  <a:srgbClr val="FF0000"/>
                </a:solidFill>
              </a:rPr>
              <a:t>需要保证增加的分区位置路径下，数据已经存在，或者增加完分区之后导入分区数据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partition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3370376"/>
            <a:ext cx="7870119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'/user/hadoop/warehouse/table_name/dt=20170101'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一次添加一个分区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'/path/to/us/part080808'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一次添加多个分区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725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rename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455976"/>
            <a:ext cx="7870119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、重命名分区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72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删除表的分区。这将</a:t>
            </a:r>
            <a:r>
              <a:rPr lang="zh-CN" altLang="en-US" dirty="0">
                <a:solidFill>
                  <a:srgbClr val="92D050"/>
                </a:solidFill>
              </a:rPr>
              <a:t>删除该分区的数据和元数据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delete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924923"/>
            <a:ext cx="7926831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、删除分区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直接删除数据 不进垃圾桶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36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762998"/>
            <a:ext cx="792683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、修改分区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更改分区文件存储格式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470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将每个表的分区列表信息存储在其</a:t>
            </a:r>
            <a:r>
              <a:rPr lang="en-US" altLang="zh-CN" dirty="0"/>
              <a:t>metastore</a:t>
            </a:r>
            <a:r>
              <a:rPr lang="zh-CN" altLang="en-US" dirty="0"/>
              <a:t>中。但是，如果将新分区直接添加到</a:t>
            </a:r>
            <a:r>
              <a:rPr lang="en-US" altLang="zh-CN" dirty="0"/>
              <a:t>HDFS</a:t>
            </a:r>
            <a:r>
              <a:rPr lang="zh-CN" altLang="en-US" dirty="0"/>
              <a:t>（例如通过使用</a:t>
            </a:r>
            <a:r>
              <a:rPr lang="en-US" altLang="zh-CN" dirty="0"/>
              <a:t>hadoop </a:t>
            </a:r>
            <a:r>
              <a:rPr lang="en-US" altLang="zh-CN" dirty="0" err="1"/>
              <a:t>fs</a:t>
            </a:r>
            <a:r>
              <a:rPr lang="en-US" altLang="zh-CN" dirty="0"/>
              <a:t> -put</a:t>
            </a:r>
            <a:r>
              <a:rPr lang="zh-CN" altLang="en-US" dirty="0"/>
              <a:t>命令）或从</a:t>
            </a:r>
            <a:r>
              <a:rPr lang="en-US" altLang="zh-CN" dirty="0"/>
              <a:t>HDFS</a:t>
            </a:r>
            <a:r>
              <a:rPr lang="zh-CN" altLang="en-US" dirty="0"/>
              <a:t>中直接删除分区文件夹，则除非用户</a:t>
            </a:r>
            <a:r>
              <a:rPr lang="en-US" altLang="zh-CN" dirty="0"/>
              <a:t>ALTER TABLE table_name ADD/DROP PARTITION</a:t>
            </a:r>
            <a:r>
              <a:rPr lang="zh-CN" altLang="en-US" dirty="0"/>
              <a:t>在每个新添加的分区上运行命令，否则</a:t>
            </a:r>
            <a:r>
              <a:rPr lang="en-US" altLang="zh-CN" dirty="0"/>
              <a:t>metastore</a:t>
            </a:r>
            <a:r>
              <a:rPr lang="zh-CN" altLang="en-US" dirty="0"/>
              <a:t>（也就是</a:t>
            </a:r>
            <a:r>
              <a:rPr lang="en-US" altLang="zh-CN" dirty="0"/>
              <a:t>Hive</a:t>
            </a:r>
            <a:r>
              <a:rPr lang="zh-CN" altLang="en-US" dirty="0"/>
              <a:t>）将不会意识到分区信息的这些更改。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MSCK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metastore check</a:t>
            </a:r>
            <a:r>
              <a:rPr lang="zh-CN" altLang="en-US" dirty="0"/>
              <a:t>的缩写，表示</a:t>
            </a:r>
            <a:r>
              <a:rPr lang="zh-CN" altLang="en-US" dirty="0">
                <a:solidFill>
                  <a:srgbClr val="92D050"/>
                </a:solidFill>
              </a:rPr>
              <a:t>元数据检查操作，可用于元数据的修复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partition</a:t>
            </a:r>
            <a:r>
              <a:rPr lang="zh-CN" altLang="en-US" dirty="0"/>
              <a:t>背景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3868521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10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MSCK</a:t>
            </a:r>
            <a:r>
              <a:rPr lang="zh-CN" altLang="zh-CN" dirty="0">
                <a:solidFill>
                  <a:srgbClr val="92D050"/>
                </a:solidFill>
              </a:rPr>
              <a:t>默认</a:t>
            </a:r>
            <a:r>
              <a:rPr lang="zh-CN" altLang="en-US" dirty="0">
                <a:solidFill>
                  <a:srgbClr val="92D050"/>
                </a:solidFill>
              </a:rPr>
              <a:t>行为</a:t>
            </a:r>
            <a:r>
              <a:rPr lang="en-US" altLang="zh-CN" dirty="0">
                <a:solidFill>
                  <a:srgbClr val="92D050"/>
                </a:solidFill>
              </a:rPr>
              <a:t>ADD PARTITIONS</a:t>
            </a:r>
            <a:r>
              <a:rPr lang="zh-CN" altLang="en-US" dirty="0"/>
              <a:t>，</a:t>
            </a:r>
            <a:r>
              <a:rPr lang="zh-CN" altLang="zh-CN" dirty="0"/>
              <a:t>使用此选项，它将把</a:t>
            </a:r>
            <a:r>
              <a:rPr lang="en-US" altLang="zh-CN" dirty="0"/>
              <a:t>HDFS</a:t>
            </a:r>
            <a:r>
              <a:rPr lang="zh-CN" altLang="zh-CN" dirty="0"/>
              <a:t>上存在但元存储中不存在的所有分区添加到</a:t>
            </a:r>
            <a:r>
              <a:rPr lang="en-US" altLang="zh-CN" dirty="0"/>
              <a:t>metastore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DROP PARTITIONS</a:t>
            </a:r>
            <a:r>
              <a:rPr lang="zh-CN" altLang="zh-CN" dirty="0"/>
              <a:t>选项将从已经从</a:t>
            </a:r>
            <a:r>
              <a:rPr lang="en-US" altLang="zh-CN" dirty="0"/>
              <a:t>HDFS</a:t>
            </a:r>
            <a:r>
              <a:rPr lang="zh-CN" altLang="zh-CN" dirty="0"/>
              <a:t>中删除的</a:t>
            </a:r>
            <a:r>
              <a:rPr lang="en-US" altLang="zh-CN" dirty="0"/>
              <a:t>metastore</a:t>
            </a:r>
            <a:r>
              <a:rPr lang="zh-CN" altLang="zh-CN" dirty="0"/>
              <a:t>中删除分区信息。</a:t>
            </a:r>
            <a:endParaRPr lang="en-US" altLang="zh-CN" dirty="0"/>
          </a:p>
          <a:p>
            <a:r>
              <a:rPr lang="en-US" altLang="zh-CN" dirty="0"/>
              <a:t>SYNC PARTITIONS</a:t>
            </a:r>
            <a:r>
              <a:rPr lang="zh-CN" altLang="zh-CN" dirty="0"/>
              <a:t>选项等效于调用</a:t>
            </a:r>
            <a:r>
              <a:rPr lang="en-US" altLang="zh-CN" dirty="0"/>
              <a:t>ADD</a:t>
            </a:r>
            <a:r>
              <a:rPr lang="zh-CN" altLang="zh-CN" dirty="0"/>
              <a:t>和</a:t>
            </a:r>
            <a:r>
              <a:rPr lang="en-US" altLang="zh-CN" dirty="0"/>
              <a:t>DROP PARTITIONS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如果存在大量未跟踪的分区，则可以批量运行</a:t>
            </a:r>
            <a:r>
              <a:rPr lang="en-US" altLang="zh-CN" dirty="0"/>
              <a:t>MSCK REPAIR TABLE</a:t>
            </a:r>
            <a:r>
              <a:rPr lang="zh-CN" altLang="zh-CN" dirty="0"/>
              <a:t>，以避免</a:t>
            </a:r>
            <a:r>
              <a:rPr lang="en-US" altLang="zh-CN" dirty="0"/>
              <a:t>OOME</a:t>
            </a:r>
            <a:r>
              <a:rPr lang="zh-CN" altLang="zh-CN" dirty="0"/>
              <a:t>（内存不足错误）。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3885612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027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创建一张分区表，直接使用</a:t>
            </a:r>
            <a:r>
              <a:rPr lang="en-US" altLang="zh-CN" dirty="0"/>
              <a:t>HDFS</a:t>
            </a:r>
            <a:r>
              <a:rPr lang="zh-CN" altLang="en-US" dirty="0"/>
              <a:t>命令在表文件夹下创建分区文件夹并上传数据，此时在</a:t>
            </a:r>
            <a:r>
              <a:rPr lang="en-US" altLang="zh-CN" dirty="0"/>
              <a:t>Hive</a:t>
            </a:r>
            <a:r>
              <a:rPr lang="zh-CN" altLang="en-US" dirty="0"/>
              <a:t>中查询是无法显示表数据的，因为</a:t>
            </a:r>
            <a:r>
              <a:rPr lang="en-US" altLang="zh-CN" dirty="0"/>
              <a:t>metastore</a:t>
            </a:r>
            <a:r>
              <a:rPr lang="zh-CN" altLang="en-US" dirty="0"/>
              <a:t>中没有记录，使用</a:t>
            </a:r>
            <a:r>
              <a:rPr lang="en-US" altLang="zh-CN" b="1" dirty="0">
                <a:solidFill>
                  <a:srgbClr val="92D050"/>
                </a:solidFill>
              </a:rPr>
              <a:t>MSCK ADD PARTITIONS</a:t>
            </a:r>
            <a:r>
              <a:rPr lang="zh-CN" altLang="en-US" dirty="0"/>
              <a:t>进行修复。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针对分区表，直接使用</a:t>
            </a:r>
            <a:r>
              <a:rPr lang="en-US" altLang="zh-CN" dirty="0"/>
              <a:t>HDFS</a:t>
            </a:r>
            <a:r>
              <a:rPr lang="zh-CN" altLang="en-US" dirty="0"/>
              <a:t>命令删除分区文件夹，此时在</a:t>
            </a:r>
            <a:r>
              <a:rPr lang="en-US" altLang="zh-CN" dirty="0"/>
              <a:t>Hive</a:t>
            </a:r>
            <a:r>
              <a:rPr lang="zh-CN" altLang="en-US" dirty="0"/>
              <a:t>中查询显示分区还在，因为</a:t>
            </a:r>
            <a:r>
              <a:rPr lang="en-US" altLang="zh-CN" dirty="0"/>
              <a:t>metastore</a:t>
            </a:r>
            <a:r>
              <a:rPr lang="zh-CN" altLang="en-US" dirty="0"/>
              <a:t>中还没有被删除，使用</a:t>
            </a:r>
            <a:r>
              <a:rPr lang="en-US" altLang="zh-CN" b="1" dirty="0">
                <a:solidFill>
                  <a:srgbClr val="92D050"/>
                </a:solidFill>
              </a:rPr>
              <a:t>MSCK DROP PARTITIONS</a:t>
            </a:r>
            <a:r>
              <a:rPr lang="zh-CN" altLang="en-US" dirty="0"/>
              <a:t>进行修复。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81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数据定义语言（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）概述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7993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ADD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419919"/>
            <a:ext cx="7926831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上，使用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命令创建分区文件夹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：把数据文件上传到对应的分区文件夹下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archer.txt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tank.txt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：查询表 可以发现没有数据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--add partitions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可以不写 因为默认就是增加分区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40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DROP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667694"/>
            <a:ext cx="792683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：直接使用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命令删除分区表的某一个分区文件夹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-rm -r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：查询发现还有分区信息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因为元数据信息没有删除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151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Show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2221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r>
              <a:rPr lang="zh-CN" altLang="en-US" dirty="0"/>
              <a:t>相关的语句提供了一种查询</a:t>
            </a:r>
            <a:r>
              <a:rPr lang="en-US" altLang="zh-CN" dirty="0"/>
              <a:t>Hive metastore</a:t>
            </a:r>
            <a:r>
              <a:rPr lang="zh-CN" altLang="en-US" dirty="0"/>
              <a:t>的方法。可以帮助用户查询相关信息。</a:t>
            </a:r>
            <a:endParaRPr lang="en-US" altLang="zh-CN" dirty="0"/>
          </a:p>
          <a:p>
            <a:r>
              <a:rPr lang="zh-CN" altLang="en-US" dirty="0"/>
              <a:t>比如我们最常使用的查询当前数据库下有哪些表 </a:t>
            </a:r>
            <a:r>
              <a:rPr lang="en-US" altLang="zh-CN" dirty="0"/>
              <a:t>show tables.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8F0B98-48AE-DA50-1200-18FD86A8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78" y="3279966"/>
            <a:ext cx="5706271" cy="24577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4D8776-4447-EC5C-B78E-B23B6E90030D}"/>
              </a:ext>
            </a:extLst>
          </p:cNvPr>
          <p:cNvSpPr txBox="1"/>
          <p:nvPr/>
        </p:nvSpPr>
        <p:spPr>
          <a:xfrm>
            <a:off x="8557249" y="375592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了解几个就行</a:t>
            </a:r>
          </a:p>
        </p:txBody>
      </p:sp>
    </p:spTree>
    <p:extLst>
      <p:ext uri="{BB962C8B-B14F-4D97-AF65-F5344CB8AC3E}">
        <p14:creationId xmlns:p14="http://schemas.microsoft.com/office/powerpoint/2010/main" val="11824338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533652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、显示所有数据库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SCHEMAS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DATABASES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的用法 功能一样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databases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schemas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、显示当前数据库所有表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物化视图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指定某个数据库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'test_*'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all views that start with "test_"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test1;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views from database test1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、显示当前数据库下所有物化视图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MATERIALIZED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、显示表分区信息，分区按字母顺序列出，不是分区表执行该语句会报错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分区的扩展信息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student;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030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447125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、显示表的属性信息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、显示表、视图的创建语句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([db_name.]table_name|view_name);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、显示表中的所有列，包括分区列。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table_name [(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db_name];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 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、显示当前支持的所有自定义和内置的函数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functions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Describe desc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查看表信息（格式化美观）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formatted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查看数据库相关信息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394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DML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700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Hive SQL-DML-Load</a:t>
            </a:r>
            <a:r>
              <a:rPr lang="zh-CN" altLang="en-US" dirty="0">
                <a:solidFill>
                  <a:srgbClr val="C00000"/>
                </a:solidFill>
              </a:rPr>
              <a:t>加载数据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21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中建表成功之后，就会在</a:t>
            </a:r>
            <a:r>
              <a:rPr lang="en-US" altLang="zh-CN" dirty="0"/>
              <a:t>HDFS</a:t>
            </a:r>
            <a:r>
              <a:rPr lang="zh-CN" altLang="en-US" dirty="0"/>
              <a:t>上创建一个与之对应的文件夹，且</a:t>
            </a:r>
            <a:r>
              <a:rPr lang="zh-CN" altLang="en-US" b="1" dirty="0">
                <a:solidFill>
                  <a:srgbClr val="FF0000"/>
                </a:solidFill>
              </a:rPr>
              <a:t>文件夹名字就是表名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文件夹父路径是由参数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控制，默认值是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也可以在建表的时候使用</a:t>
            </a:r>
            <a:r>
              <a:rPr lang="en-US" altLang="zh-CN" dirty="0"/>
              <a:t>location</a:t>
            </a:r>
            <a:r>
              <a:rPr lang="zh-CN" altLang="en-US" dirty="0"/>
              <a:t>语句指定任意路径。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59" y="3448461"/>
            <a:ext cx="7634240" cy="2417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77192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不管路径在哪里，</a:t>
            </a:r>
            <a:r>
              <a:rPr lang="zh-CN" altLang="en-US" b="1" dirty="0"/>
              <a:t>只有</a:t>
            </a:r>
            <a:r>
              <a:rPr lang="zh-CN" altLang="zh-CN" b="1" dirty="0"/>
              <a:t>把数据文件移动到对应的</a:t>
            </a:r>
            <a:r>
              <a:rPr lang="zh-CN" altLang="en-US" b="1" dirty="0"/>
              <a:t>表文件夹</a:t>
            </a:r>
            <a:r>
              <a:rPr lang="zh-CN" altLang="zh-CN" b="1" dirty="0"/>
              <a:t>下面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才能映射解析成功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zh-CN" altLang="zh-CN" b="1" dirty="0">
                <a:solidFill>
                  <a:srgbClr val="FF0000"/>
                </a:solidFill>
              </a:rPr>
              <a:t>最原始暴力的方式</a:t>
            </a:r>
            <a:r>
              <a:rPr lang="zh-CN" altLang="zh-CN" dirty="0"/>
              <a:t>就是使用</a:t>
            </a:r>
            <a:r>
              <a:rPr lang="en-US" altLang="zh-CN" dirty="0">
                <a:solidFill>
                  <a:srgbClr val="FF0000"/>
                </a:solidFill>
              </a:rPr>
              <a:t>hadoop fs –put</a:t>
            </a:r>
            <a:r>
              <a:rPr lang="en-US" altLang="zh-CN" dirty="0"/>
              <a:t>|-mv</a:t>
            </a:r>
            <a:r>
              <a:rPr lang="zh-CN" altLang="en-US" dirty="0"/>
              <a:t>等</a:t>
            </a:r>
            <a:r>
              <a:rPr lang="zh-CN" altLang="zh-CN" dirty="0"/>
              <a:t>方式</a:t>
            </a:r>
            <a:r>
              <a:rPr lang="zh-CN" altLang="en-US" dirty="0"/>
              <a:t>直接</a:t>
            </a:r>
            <a:r>
              <a:rPr lang="zh-CN" altLang="zh-CN" dirty="0"/>
              <a:t>将数据移动到</a:t>
            </a:r>
            <a:r>
              <a:rPr lang="zh-CN" altLang="en-US" dirty="0"/>
              <a:t>表文件夹下；</a:t>
            </a:r>
            <a:endParaRPr lang="zh-CN" altLang="zh-CN" dirty="0"/>
          </a:p>
          <a:p>
            <a:r>
              <a:rPr lang="zh-CN" altLang="en-US" dirty="0"/>
              <a:t>但是，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官方推荐使用</a:t>
            </a:r>
            <a:r>
              <a:rPr lang="en-US" altLang="zh-CN" b="1" dirty="0">
                <a:solidFill>
                  <a:srgbClr val="FF0000"/>
                </a:solidFill>
              </a:rPr>
              <a:t>Load</a:t>
            </a:r>
            <a:r>
              <a:rPr lang="zh-CN" altLang="zh-CN" dirty="0">
                <a:solidFill>
                  <a:srgbClr val="92D050"/>
                </a:solidFill>
              </a:rPr>
              <a:t>命令将数据加载到表中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5" y="3502238"/>
            <a:ext cx="9287647" cy="2097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652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en-US" dirty="0">
                <a:solidFill>
                  <a:schemeClr val="tx1"/>
                </a:solidFill>
              </a:rPr>
              <a:t>中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语法的作用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Hive</a:t>
            </a:r>
            <a:r>
              <a:rPr kumimoji="1" lang="zh-CN" altLang="en-US" dirty="0">
                <a:solidFill>
                  <a:schemeClr val="tx1"/>
                </a:solidFill>
              </a:rPr>
              <a:t>中</a:t>
            </a:r>
            <a:r>
              <a:rPr kumimoji="1" lang="en-US" altLang="zh-CN" dirty="0">
                <a:solidFill>
                  <a:schemeClr val="tx1"/>
                </a:solidFill>
              </a:rPr>
              <a:t>DDL</a:t>
            </a:r>
            <a:r>
              <a:rPr kumimoji="1" lang="zh-CN" altLang="en-US" dirty="0">
                <a:solidFill>
                  <a:schemeClr val="tx1"/>
                </a:solidFill>
              </a:rPr>
              <a:t>语法的使用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英文单词的含义为：</a:t>
            </a:r>
            <a:r>
              <a:rPr lang="zh-CN" altLang="en-US" dirty="0">
                <a:solidFill>
                  <a:srgbClr val="FF0000"/>
                </a:solidFill>
              </a:rPr>
              <a:t>加载、装载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所谓加载是指：</a:t>
            </a:r>
            <a:r>
              <a:rPr lang="zh-CN" altLang="en-US" dirty="0">
                <a:solidFill>
                  <a:srgbClr val="92D050"/>
                </a:solidFill>
              </a:rPr>
              <a:t>将数据文件移动到与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表对应的位置，移动时是纯</a:t>
            </a:r>
            <a:r>
              <a:rPr lang="zh-CN" altLang="en-US" dirty="0">
                <a:solidFill>
                  <a:srgbClr val="FF0000"/>
                </a:solidFill>
              </a:rPr>
              <a:t>复制</a:t>
            </a:r>
            <a:r>
              <a:rPr lang="zh-CN" altLang="en-US" dirty="0">
                <a:solidFill>
                  <a:srgbClr val="92D050"/>
                </a:solidFill>
              </a:rPr>
              <a:t>、</a:t>
            </a:r>
            <a:r>
              <a:rPr lang="zh-CN" altLang="en-US" dirty="0">
                <a:solidFill>
                  <a:srgbClr val="FF0000"/>
                </a:solidFill>
              </a:rPr>
              <a:t>移动</a:t>
            </a:r>
            <a:r>
              <a:rPr lang="zh-CN" altLang="en-US" dirty="0">
                <a:solidFill>
                  <a:srgbClr val="92D050"/>
                </a:solidFill>
              </a:rPr>
              <a:t>操作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纯复制、移动</a:t>
            </a:r>
            <a:r>
              <a:rPr lang="zh-CN" altLang="en-US" dirty="0"/>
              <a:t>指</a:t>
            </a:r>
            <a:r>
              <a:rPr lang="zh-CN" altLang="zh-CN" dirty="0"/>
              <a:t>在数据</a:t>
            </a:r>
            <a:r>
              <a:rPr lang="en-US" altLang="zh-CN" dirty="0"/>
              <a:t>load</a:t>
            </a:r>
            <a:r>
              <a:rPr lang="zh-CN" altLang="zh-CN" dirty="0"/>
              <a:t>加载到表中时，</a:t>
            </a:r>
            <a:r>
              <a:rPr lang="en-US" altLang="zh-CN" dirty="0"/>
              <a:t>Hive</a:t>
            </a:r>
            <a:r>
              <a:rPr lang="zh-CN" altLang="zh-CN" dirty="0"/>
              <a:t>不会</a:t>
            </a:r>
            <a:r>
              <a:rPr lang="zh-CN" altLang="en-US" dirty="0"/>
              <a:t>对表中的数据内容</a:t>
            </a:r>
            <a:r>
              <a:rPr lang="zh-CN" altLang="zh-CN" dirty="0"/>
              <a:t>进行任何转换</a:t>
            </a:r>
            <a:r>
              <a:rPr lang="zh-CN" altLang="en-US" dirty="0"/>
              <a:t>，任何操作</a:t>
            </a:r>
            <a:r>
              <a:rPr lang="zh-CN" altLang="zh-CN" dirty="0"/>
              <a:t>。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7780304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0150" y="2533650"/>
            <a:ext cx="9591675" cy="24006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</a:t>
            </a:r>
            <a:endParaRPr lang="en-US" altLang="zh-CN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INPUTFORMAT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'inputformat'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SERDE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'serde'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(</a:t>
            </a:r>
            <a:r>
              <a:rPr lang="zh-CN" altLang="zh-CN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3.0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later)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483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92D050"/>
                </a:solidFill>
              </a:rPr>
              <a:t>filepath</a:t>
            </a:r>
            <a:r>
              <a:rPr lang="zh-CN" altLang="en-US" dirty="0"/>
              <a:t>表示</a:t>
            </a:r>
            <a:r>
              <a:rPr lang="zh-CN" altLang="en-US" dirty="0">
                <a:solidFill>
                  <a:srgbClr val="FF0000"/>
                </a:solidFill>
              </a:rPr>
              <a:t>待移动数据的路径</a:t>
            </a:r>
            <a:r>
              <a:rPr lang="zh-CN" altLang="en-US" dirty="0"/>
              <a:t>。可以指向文件（在这种情况下，</a:t>
            </a:r>
            <a:r>
              <a:rPr lang="en-US" altLang="zh-CN" dirty="0"/>
              <a:t>Hive</a:t>
            </a:r>
            <a:r>
              <a:rPr lang="zh-CN" altLang="en-US" dirty="0"/>
              <a:t>将文件移动到表中），也可以指向目录（在这种情况下，</a:t>
            </a:r>
            <a:r>
              <a:rPr lang="en-US" altLang="zh-CN" dirty="0"/>
              <a:t>Hive</a:t>
            </a:r>
            <a:r>
              <a:rPr lang="zh-CN" altLang="en-US" dirty="0"/>
              <a:t>将把该目录中的所有文件移动到表中）。</a:t>
            </a:r>
            <a:endParaRPr lang="en-US" altLang="zh-CN" dirty="0"/>
          </a:p>
          <a:p>
            <a:r>
              <a:rPr lang="en-US" altLang="zh-CN" dirty="0"/>
              <a:t>filepath</a:t>
            </a:r>
            <a:r>
              <a:rPr lang="zh-CN" altLang="en-US" dirty="0"/>
              <a:t>文件路径支持下面三种形式，要结合</a:t>
            </a:r>
            <a:r>
              <a:rPr lang="en-US" altLang="zh-CN" dirty="0"/>
              <a:t>LOCAL</a:t>
            </a:r>
            <a:r>
              <a:rPr lang="zh-CN" altLang="en-US" dirty="0"/>
              <a:t>关键字一起考虑：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相对路径，例如：</a:t>
            </a:r>
            <a:r>
              <a:rPr lang="en-US" altLang="zh-CN" dirty="0"/>
              <a:t>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绝对路径，例如：</a:t>
            </a:r>
            <a:r>
              <a:rPr lang="en-US" altLang="zh-CN" dirty="0"/>
              <a:t>/user/hive/project/data1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92D050"/>
                </a:solidFill>
              </a:rPr>
              <a:t>具有</a:t>
            </a:r>
            <a:r>
              <a:rPr lang="en-US" altLang="zh-CN" dirty="0">
                <a:solidFill>
                  <a:srgbClr val="92D050"/>
                </a:solidFill>
              </a:rPr>
              <a:t>schema</a:t>
            </a:r>
            <a:r>
              <a:rPr lang="zh-CN" altLang="en-US" dirty="0">
                <a:solidFill>
                  <a:srgbClr val="92D050"/>
                </a:solidFill>
              </a:rPr>
              <a:t>的完整</a:t>
            </a:r>
            <a:r>
              <a:rPr lang="en-US" altLang="zh-CN" dirty="0">
                <a:solidFill>
                  <a:srgbClr val="92D050"/>
                </a:solidFill>
              </a:rPr>
              <a:t>URI</a:t>
            </a:r>
            <a:r>
              <a:rPr lang="zh-CN" altLang="en-US" dirty="0"/>
              <a:t>，例如：</a:t>
            </a:r>
            <a:r>
              <a:rPr lang="en-US" altLang="zh-CN" dirty="0"/>
              <a:t>hdfs://namenode:9000/user/hive/project/data1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filepath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3232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指定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， 将在本地文件系统中查找文件路径。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若指定相对路径，将相对于用户的当前工作目录进行解释；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用户也可以为本地文件指定完整的</a:t>
            </a:r>
            <a:r>
              <a:rPr lang="en-US" altLang="zh-CN" dirty="0"/>
              <a:t>URI-</a:t>
            </a:r>
            <a:r>
              <a:rPr lang="zh-CN" altLang="en-US" dirty="0"/>
              <a:t>例如：</a:t>
            </a:r>
            <a:r>
              <a:rPr lang="en-US" altLang="zh-CN" dirty="0">
                <a:hlinkClick r:id="rId2" action="ppaction://hlinkfile"/>
              </a:rPr>
              <a:t>file:///user/hive/project/data1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没有指定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关键字。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</a:t>
            </a:r>
            <a:r>
              <a:rPr lang="en-US" altLang="zh-CN" dirty="0"/>
              <a:t>filepath</a:t>
            </a:r>
            <a:r>
              <a:rPr lang="zh-CN" altLang="en-US" dirty="0"/>
              <a:t>指向的是一个完整的</a:t>
            </a:r>
            <a:r>
              <a:rPr lang="en-US" altLang="zh-CN" dirty="0"/>
              <a:t>URI</a:t>
            </a:r>
            <a:r>
              <a:rPr lang="zh-CN" altLang="en-US" dirty="0"/>
              <a:t>，会直接使用这个</a:t>
            </a:r>
            <a:r>
              <a:rPr lang="en-US" altLang="zh-CN" dirty="0"/>
              <a:t>URI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如果没有指定</a:t>
            </a:r>
            <a:r>
              <a:rPr lang="en-US" altLang="zh-CN" dirty="0"/>
              <a:t>schema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会使用在</a:t>
            </a:r>
            <a:r>
              <a:rPr lang="en-US" altLang="zh-CN" dirty="0"/>
              <a:t>hadoop</a:t>
            </a:r>
            <a:r>
              <a:rPr lang="zh-CN" altLang="en-US" dirty="0"/>
              <a:t>配置文件中参数</a:t>
            </a:r>
            <a:r>
              <a:rPr lang="en-US" altLang="zh-CN" dirty="0"/>
              <a:t>fs.default.name</a:t>
            </a:r>
            <a:r>
              <a:rPr lang="zh-CN" altLang="en-US" dirty="0"/>
              <a:t>指定的（不出意外，都是</a:t>
            </a:r>
            <a:r>
              <a:rPr lang="en-US" altLang="zh-CN" dirty="0"/>
              <a:t>HDFS</a:t>
            </a:r>
            <a:r>
              <a:rPr lang="zh-CN" altLang="en-US" dirty="0"/>
              <a:t>）。 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LOCAL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4507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如果对</a:t>
            </a:r>
            <a:r>
              <a:rPr lang="en-US" altLang="zh-CN" dirty="0"/>
              <a:t>HiveServer2</a:t>
            </a:r>
            <a:r>
              <a:rPr lang="zh-CN" altLang="en-US" dirty="0"/>
              <a:t>服务运行此命令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92D050"/>
                </a:solidFill>
              </a:rPr>
              <a:t>本地文件系统</a:t>
            </a:r>
            <a:r>
              <a:rPr lang="zh-CN" altLang="en-US" dirty="0"/>
              <a:t>指的是</a:t>
            </a:r>
            <a:r>
              <a:rPr lang="en-US" altLang="zh-CN" dirty="0">
                <a:solidFill>
                  <a:srgbClr val="FF0000"/>
                </a:solidFill>
              </a:rPr>
              <a:t>Hiveserver2</a:t>
            </a:r>
            <a:r>
              <a:rPr lang="zh-CN" altLang="en-US" dirty="0">
                <a:solidFill>
                  <a:srgbClr val="FF0000"/>
                </a:solidFill>
              </a:rPr>
              <a:t>服务所在机器的</a:t>
            </a:r>
            <a:r>
              <a:rPr lang="zh-CN" altLang="en-US" b="1" dirty="0">
                <a:solidFill>
                  <a:srgbClr val="FF0000"/>
                </a:solidFill>
              </a:rPr>
              <a:t>本地</a:t>
            </a:r>
            <a:r>
              <a:rPr lang="en-US" altLang="zh-CN" b="1" dirty="0">
                <a:solidFill>
                  <a:srgbClr val="FF0000"/>
                </a:solidFill>
              </a:rPr>
              <a:t>Linux</a:t>
            </a:r>
            <a:r>
              <a:rPr lang="zh-CN" altLang="en-US" b="1" dirty="0">
                <a:solidFill>
                  <a:srgbClr val="FF0000"/>
                </a:solidFill>
              </a:rPr>
              <a:t>文件系统</a:t>
            </a:r>
            <a:r>
              <a:rPr lang="zh-CN" altLang="en-US" dirty="0"/>
              <a:t>，不是</a:t>
            </a:r>
            <a:r>
              <a:rPr lang="en-US" altLang="zh-CN" dirty="0"/>
              <a:t>Hive</a:t>
            </a:r>
            <a:r>
              <a:rPr lang="zh-CN" altLang="en-US" dirty="0"/>
              <a:t>客户端所在的本地文件系统。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本地是哪里？</a:t>
            </a:r>
          </a:p>
        </p:txBody>
      </p:sp>
      <p:sp>
        <p:nvSpPr>
          <p:cNvPr id="2" name="流程图: 磁盘 1"/>
          <p:cNvSpPr/>
          <p:nvPr/>
        </p:nvSpPr>
        <p:spPr>
          <a:xfrm>
            <a:off x="922946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node1</a:t>
            </a:r>
            <a:endParaRPr lang="zh-CN" altLang="en-US" dirty="0"/>
          </a:p>
        </p:txBody>
      </p:sp>
      <p:sp>
        <p:nvSpPr>
          <p:cNvPr id="8" name="流程图: 磁盘 7"/>
          <p:cNvSpPr/>
          <p:nvPr/>
        </p:nvSpPr>
        <p:spPr>
          <a:xfrm>
            <a:off x="4641440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node2</a:t>
            </a:r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8467458" y="3683235"/>
            <a:ext cx="2888478" cy="2811569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node3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81035" y="3850333"/>
            <a:ext cx="1298961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Hiveserver2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1758490" y="4573433"/>
            <a:ext cx="1087803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metastore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9497579" y="4051875"/>
            <a:ext cx="957505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Beeline</a:t>
            </a:r>
            <a:endParaRPr lang="zh-CN" altLang="en-US" sz="1600" dirty="0"/>
          </a:p>
        </p:txBody>
      </p:sp>
      <p:sp>
        <p:nvSpPr>
          <p:cNvPr id="4" name="下箭头 3"/>
          <p:cNvSpPr/>
          <p:nvPr/>
        </p:nvSpPr>
        <p:spPr>
          <a:xfrm>
            <a:off x="2088199" y="4171302"/>
            <a:ext cx="484632" cy="51317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1" idx="0"/>
            <a:endCxn id="3" idx="0"/>
          </p:cNvCxnSpPr>
          <p:nvPr/>
        </p:nvCxnSpPr>
        <p:spPr>
          <a:xfrm rot="16200000" flipV="1">
            <a:off x="6052653" y="128196"/>
            <a:ext cx="201542" cy="7645816"/>
          </a:xfrm>
          <a:prstGeom prst="curvedConnector3">
            <a:avLst>
              <a:gd name="adj1" fmla="val 53568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同侧圆角矩形 19"/>
          <p:cNvSpPr/>
          <p:nvPr/>
        </p:nvSpPr>
        <p:spPr>
          <a:xfrm>
            <a:off x="1835132" y="5848617"/>
            <a:ext cx="1475397" cy="364176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FS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67458" y="3699786"/>
            <a:ext cx="144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load data local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30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如果使用了</a:t>
            </a:r>
            <a:r>
              <a:rPr lang="en-US" altLang="zh-CN" b="1" dirty="0">
                <a:solidFill>
                  <a:srgbClr val="92D050"/>
                </a:solidFill>
              </a:rPr>
              <a:t>OVERWRITE</a:t>
            </a:r>
            <a:r>
              <a:rPr lang="zh-CN" altLang="en-US" dirty="0"/>
              <a:t>关键字，则目标表（或者分区）中的</a:t>
            </a:r>
            <a:r>
              <a:rPr lang="zh-CN" altLang="en-US" dirty="0">
                <a:solidFill>
                  <a:srgbClr val="92D050"/>
                </a:solidFill>
              </a:rPr>
              <a:t>已经存在的数据会被删除</a:t>
            </a:r>
            <a:r>
              <a:rPr lang="zh-CN" altLang="en-US" dirty="0"/>
              <a:t>，然后再将</a:t>
            </a:r>
            <a:r>
              <a:rPr lang="en-US" altLang="zh-CN" dirty="0"/>
              <a:t>filepath</a:t>
            </a:r>
            <a:r>
              <a:rPr lang="zh-CN" altLang="en-US" dirty="0"/>
              <a:t>指向的文件</a:t>
            </a:r>
            <a:r>
              <a:rPr lang="en-US" altLang="zh-CN" dirty="0"/>
              <a:t>/</a:t>
            </a:r>
            <a:r>
              <a:rPr lang="zh-CN" altLang="en-US" dirty="0"/>
              <a:t>目录中的内容添加到表</a:t>
            </a:r>
            <a:r>
              <a:rPr lang="en-US" altLang="zh-CN" dirty="0"/>
              <a:t>/</a:t>
            </a:r>
            <a:r>
              <a:rPr lang="zh-CN" altLang="en-US" dirty="0"/>
              <a:t>分区中。 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OVERWRITE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3303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06302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、练习</a:t>
            </a:r>
            <a:r>
              <a:rPr lang="en-US" altLang="zh-CN" dirty="0"/>
              <a:t>Load Data From Local FS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、练习</a:t>
            </a:r>
            <a:r>
              <a:rPr lang="en-US" altLang="zh-CN" dirty="0"/>
              <a:t>Load Data From HDFS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、理解</a:t>
            </a:r>
            <a:r>
              <a:rPr lang="en-US" altLang="zh-CN" dirty="0"/>
              <a:t>Local</a:t>
            </a:r>
            <a:r>
              <a:rPr lang="zh-CN" altLang="en-US" dirty="0"/>
              <a:t>关键字的含义 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、练习</a:t>
            </a:r>
            <a:r>
              <a:rPr lang="en-US" altLang="zh-CN" dirty="0"/>
              <a:t>Load Dada To Partition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27012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593319" y="2683609"/>
            <a:ext cx="10867160" cy="200054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student_local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</a:t>
            </a:r>
            <a:r>
              <a:rPr lang="en-US" altLang="zh-CN" sz="12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(Linux)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',’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 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',’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</a:t>
            </a:r>
            <a:r>
              <a:rPr lang="zh-CN" altLang="zh-CN" sz="12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0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加载数据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472637" y="2657972"/>
            <a:ext cx="722608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建议使用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beeline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 可以显示出加载过程日志信息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从本地加载数据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HS2</a:t>
            </a:r>
            <a:r>
              <a:rPr lang="zh-CN" altLang="en-US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服务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200" b="1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</a:t>
            </a:r>
            <a:r>
              <a:rPr lang="en-US" altLang="zh-CN" sz="1200" b="1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  本质是</a:t>
            </a:r>
            <a:r>
              <a:rPr lang="zh-CN" altLang="zh-CN" sz="12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hadoop fs -put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sz="1200" b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  数据位于</a:t>
            </a:r>
            <a:r>
              <a:rPr lang="zh-CN" altLang="zh-CN" sz="1200" b="1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  本质是</a:t>
            </a:r>
            <a:r>
              <a:rPr lang="zh-CN" altLang="zh-CN" sz="12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hadoop fs -mv </a:t>
            </a:r>
            <a:r>
              <a:rPr lang="zh-CN" altLang="zh-CN" sz="12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加载数据到分区表中并制定分区  数据位于</a:t>
            </a:r>
            <a:r>
              <a:rPr lang="zh-CN" altLang="zh-CN" sz="12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(country 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"CHina"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935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加载数据日志信息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57922" y="1635973"/>
            <a:ext cx="7381401" cy="230155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57921" y="4213597"/>
            <a:ext cx="7381401" cy="22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数据定义语言 </a:t>
            </a:r>
            <a:r>
              <a:rPr lang="en-US" altLang="zh-CN" dirty="0"/>
              <a:t>(Data Definition Language,</a:t>
            </a:r>
            <a:r>
              <a:rPr lang="en-US" altLang="zh-CN" dirty="0">
                <a:solidFill>
                  <a:srgbClr val="92D050"/>
                </a:solidFill>
              </a:rPr>
              <a:t> DDL</a:t>
            </a:r>
            <a:r>
              <a:rPr lang="en-US" altLang="zh-CN" dirty="0"/>
              <a:t>)</a:t>
            </a:r>
            <a:r>
              <a:rPr lang="zh-CN" altLang="en-US" dirty="0"/>
              <a:t>，是</a:t>
            </a:r>
            <a:r>
              <a:rPr lang="en-US" altLang="zh-CN" dirty="0"/>
              <a:t>SQL</a:t>
            </a:r>
            <a:r>
              <a:rPr lang="zh-CN" altLang="en-US" dirty="0"/>
              <a:t>语言集中对数据库内部的</a:t>
            </a:r>
            <a:r>
              <a:rPr lang="zh-CN" altLang="en-US" dirty="0">
                <a:solidFill>
                  <a:srgbClr val="FF0000"/>
                </a:solidFill>
              </a:rPr>
              <a:t>对象结构进行创建，删除，修改</a:t>
            </a:r>
            <a:r>
              <a:rPr lang="zh-CN" altLang="en-US" dirty="0"/>
              <a:t>等的操作语言，这些数据库对象包括</a:t>
            </a:r>
            <a:r>
              <a:rPr lang="en-US" altLang="zh-CN" dirty="0"/>
              <a:t>database</a:t>
            </a:r>
            <a:r>
              <a:rPr lang="zh-CN" altLang="en-US" dirty="0"/>
              <a:t>（</a:t>
            </a:r>
            <a:r>
              <a:rPr lang="en-US" altLang="zh-CN" dirty="0"/>
              <a:t>schema</a:t>
            </a:r>
            <a:r>
              <a:rPr lang="zh-CN" altLang="en-US" dirty="0"/>
              <a:t>）、</a:t>
            </a:r>
            <a:r>
              <a:rPr lang="en-US" altLang="zh-CN" dirty="0"/>
              <a:t>table</a:t>
            </a:r>
            <a:r>
              <a:rPr lang="zh-CN" altLang="en-US" dirty="0"/>
              <a:t>、</a:t>
            </a:r>
            <a:r>
              <a:rPr lang="en-US" altLang="zh-CN" dirty="0"/>
              <a:t>view</a:t>
            </a:r>
            <a:r>
              <a:rPr lang="zh-CN" altLang="en-US" dirty="0"/>
              <a:t>、</a:t>
            </a:r>
            <a:r>
              <a:rPr lang="en-US" altLang="zh-CN" dirty="0"/>
              <a:t>index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/>
              <a:t>DDL</a:t>
            </a:r>
            <a:r>
              <a:rPr lang="zh-CN" altLang="en-US" dirty="0"/>
              <a:t>核心语法由</a:t>
            </a:r>
            <a:r>
              <a:rPr lang="en-US" altLang="zh-CN" dirty="0"/>
              <a:t>CREATE</a:t>
            </a:r>
            <a:r>
              <a:rPr lang="zh-CN" altLang="en-US" dirty="0"/>
              <a:t>、</a:t>
            </a:r>
            <a:r>
              <a:rPr lang="en-US" altLang="zh-CN" dirty="0"/>
              <a:t>ALTER</a:t>
            </a:r>
            <a:r>
              <a:rPr lang="zh-CN" altLang="en-US" dirty="0"/>
              <a:t>与</a:t>
            </a:r>
            <a:r>
              <a:rPr lang="en-US" altLang="zh-CN" dirty="0"/>
              <a:t>DROP</a:t>
            </a:r>
            <a:r>
              <a:rPr lang="zh-CN" altLang="en-US" dirty="0"/>
              <a:t>三个所组成。</a:t>
            </a:r>
            <a:r>
              <a:rPr lang="en-US" altLang="zh-CN" b="1" dirty="0">
                <a:solidFill>
                  <a:srgbClr val="FF0000"/>
                </a:solidFill>
              </a:rPr>
              <a:t>DDL</a:t>
            </a:r>
            <a:r>
              <a:rPr lang="zh-CN" altLang="en-US" b="1" dirty="0">
                <a:solidFill>
                  <a:srgbClr val="FF0000"/>
                </a:solidFill>
              </a:rPr>
              <a:t>并不涉及表内部数据的操作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在某些上下文中，该术语也称为数据描述语言，因为它描述了数据库表中的字段和记录。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语法的作用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33833" y="3952474"/>
            <a:ext cx="6103691" cy="25585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9380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Hive SQL-DML-Insert</a:t>
            </a:r>
            <a:r>
              <a:rPr lang="zh-CN" altLang="en-US" dirty="0">
                <a:solidFill>
                  <a:srgbClr val="C00000"/>
                </a:solidFill>
              </a:rPr>
              <a:t>插入数据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7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MySQL</a:t>
            </a:r>
            <a:r>
              <a:rPr lang="zh-CN" altLang="en-US" dirty="0"/>
              <a:t>这样的</a:t>
            </a:r>
            <a:r>
              <a:rPr lang="en-US" altLang="zh-CN" dirty="0">
                <a:solidFill>
                  <a:srgbClr val="92D050"/>
                </a:solidFill>
              </a:rPr>
              <a:t>RDBMS</a:t>
            </a:r>
            <a:r>
              <a:rPr lang="zh-CN" altLang="en-US" dirty="0"/>
              <a:t>中，通常使用</a:t>
            </a:r>
            <a:r>
              <a:rPr lang="en-US" altLang="zh-CN" dirty="0">
                <a:solidFill>
                  <a:srgbClr val="92D050"/>
                </a:solidFill>
              </a:rPr>
              <a:t>insert+values</a:t>
            </a:r>
            <a:r>
              <a:rPr lang="zh-CN" altLang="en-US" dirty="0"/>
              <a:t>的方式来向表插入数据，并且执行速度很快。</a:t>
            </a:r>
            <a:endParaRPr lang="en-US" altLang="zh-CN" dirty="0"/>
          </a:p>
          <a:p>
            <a:r>
              <a:rPr lang="zh-CN" altLang="en-US" dirty="0"/>
              <a:t>这也是</a:t>
            </a:r>
            <a:r>
              <a:rPr lang="en-US" altLang="zh-CN" dirty="0"/>
              <a:t>RDBMS</a:t>
            </a:r>
            <a:r>
              <a:rPr lang="zh-CN" altLang="en-US" dirty="0"/>
              <a:t>中表插入数据的核心方式。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背景：</a:t>
            </a:r>
            <a:r>
              <a:rPr lang="en-US" altLang="zh-CN" dirty="0"/>
              <a:t>RDBMS</a:t>
            </a:r>
            <a:r>
              <a:rPr lang="zh-CN" altLang="en-US" dirty="0"/>
              <a:t>中如何使用</a:t>
            </a:r>
            <a:r>
              <a:rPr lang="en-US" altLang="zh-CN" dirty="0"/>
              <a:t>insert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24543"/>
            <a:ext cx="6115698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( field1, field2,...fieldN 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 value1, value2,...valueN 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551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假如把</a:t>
            </a:r>
            <a:r>
              <a:rPr lang="en-US" altLang="zh-CN" dirty="0"/>
              <a:t>Hive</a:t>
            </a:r>
            <a:r>
              <a:rPr lang="zh-CN" altLang="en-US" dirty="0"/>
              <a:t>当成</a:t>
            </a:r>
            <a:r>
              <a:rPr lang="en-US" altLang="zh-CN" dirty="0"/>
              <a:t>RDBMS</a:t>
            </a:r>
            <a:r>
              <a:rPr lang="zh-CN" altLang="en-US" dirty="0"/>
              <a:t>，用</a:t>
            </a:r>
            <a:r>
              <a:rPr lang="en-US" altLang="zh-CN" dirty="0"/>
              <a:t>insert+values</a:t>
            </a:r>
            <a:r>
              <a:rPr lang="zh-CN" altLang="en-US" dirty="0"/>
              <a:t>的方式插入数据，会如何？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执行过程</a:t>
            </a:r>
            <a:r>
              <a:rPr lang="zh-CN" altLang="en-US" b="1" dirty="0">
                <a:solidFill>
                  <a:srgbClr val="FF0000"/>
                </a:solidFill>
              </a:rPr>
              <a:t>非常非常慢</a:t>
            </a:r>
            <a:r>
              <a:rPr lang="zh-CN" altLang="en-US" dirty="0">
                <a:solidFill>
                  <a:srgbClr val="FF0000"/>
                </a:solidFill>
              </a:rPr>
              <a:t>，原因在于底层是使用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把数据写入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表中</a:t>
            </a:r>
            <a:endParaRPr lang="en-US" altLang="zh-CN" dirty="0"/>
          </a:p>
          <a:p>
            <a:r>
              <a:rPr lang="zh-CN" altLang="en-US" dirty="0"/>
              <a:t>试想一下，如果在</a:t>
            </a:r>
            <a:r>
              <a:rPr lang="en-US" altLang="zh-CN" dirty="0"/>
              <a:t>Hive</a:t>
            </a:r>
            <a:r>
              <a:rPr lang="zh-CN" altLang="en-US" dirty="0"/>
              <a:t>中使用</a:t>
            </a:r>
            <a:r>
              <a:rPr lang="en-US" altLang="zh-CN" dirty="0"/>
              <a:t>insert+values</a:t>
            </a:r>
            <a:r>
              <a:rPr lang="zh-CN" altLang="en-US" dirty="0"/>
              <a:t>，对于大数据环境一条条插入数据，用时难以想象。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背景：</a:t>
            </a:r>
            <a:r>
              <a:rPr lang="en-US" altLang="zh-CN" dirty="0"/>
              <a:t>RDBMS</a:t>
            </a:r>
            <a:r>
              <a:rPr lang="zh-CN" altLang="en-US" dirty="0"/>
              <a:t>中如何使用</a:t>
            </a:r>
            <a:r>
              <a:rPr lang="en-US" altLang="zh-CN" dirty="0"/>
              <a:t>insert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4713831"/>
            <a:ext cx="415578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insert+values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"allen"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18780" y="3763503"/>
            <a:ext cx="5695950" cy="2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官方推荐加载数据的方式：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清洗数据成为结构化文件，再使用</a:t>
            </a:r>
            <a:r>
              <a:rPr lang="en-US" altLang="zh-CN" dirty="0">
                <a:solidFill>
                  <a:srgbClr val="FF0000"/>
                </a:solidFill>
              </a:rPr>
              <a:t>Load</a:t>
            </a:r>
            <a:r>
              <a:rPr lang="zh-CN" altLang="en-US" dirty="0">
                <a:solidFill>
                  <a:srgbClr val="FF0000"/>
                </a:solidFill>
              </a:rPr>
              <a:t>语法加载数据到表中</a:t>
            </a:r>
            <a:r>
              <a:rPr lang="zh-CN" altLang="en-US" dirty="0"/>
              <a:t>。这样的效率更高。</a:t>
            </a:r>
            <a:endParaRPr lang="en-US" altLang="zh-CN" dirty="0"/>
          </a:p>
          <a:p>
            <a:r>
              <a:rPr lang="zh-CN" altLang="en-US" dirty="0"/>
              <a:t>但是并不意味</a:t>
            </a:r>
            <a:r>
              <a:rPr lang="en-US" altLang="zh-CN" dirty="0"/>
              <a:t>insert</a:t>
            </a:r>
            <a:r>
              <a:rPr lang="zh-CN" altLang="en-US" dirty="0"/>
              <a:t>语法在</a:t>
            </a:r>
            <a:r>
              <a:rPr lang="en-US" altLang="zh-CN" dirty="0"/>
              <a:t>Hive</a:t>
            </a:r>
            <a:r>
              <a:rPr lang="zh-CN" altLang="en-US" dirty="0"/>
              <a:t>中没有用武之地。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08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insert+select</a:t>
            </a:r>
            <a:r>
              <a:rPr lang="zh-CN" altLang="en-US" dirty="0">
                <a:solidFill>
                  <a:srgbClr val="FF0000"/>
                </a:solidFill>
              </a:rPr>
              <a:t>表示：将后面查询返回的结果作为内容插入到指定表中</a:t>
            </a:r>
            <a:r>
              <a:rPr lang="zh-CN" altLang="en-US" dirty="0"/>
              <a:t>，注意</a:t>
            </a:r>
            <a:r>
              <a:rPr lang="en-US" altLang="zh-CN" dirty="0"/>
              <a:t>OVERWRITE</a:t>
            </a:r>
            <a:r>
              <a:rPr lang="zh-CN" altLang="zh-CN" dirty="0"/>
              <a:t>将覆盖</a:t>
            </a:r>
            <a:r>
              <a:rPr lang="zh-CN" altLang="en-US" dirty="0"/>
              <a:t>已有数据</a:t>
            </a:r>
            <a:r>
              <a:rPr lang="zh-CN" altLang="zh-CN" dirty="0"/>
              <a:t>。</a:t>
            </a:r>
          </a:p>
          <a:p>
            <a:pPr>
              <a:buFont typeface="+mj-lt"/>
              <a:buAutoNum type="arabicPeriod"/>
            </a:pPr>
            <a:r>
              <a:rPr lang="zh-CN" altLang="zh-CN" dirty="0"/>
              <a:t>需要保证查询结果</a:t>
            </a:r>
            <a:r>
              <a:rPr lang="zh-CN" altLang="zh-CN" b="1" dirty="0">
                <a:solidFill>
                  <a:srgbClr val="92D050"/>
                </a:solidFill>
              </a:rPr>
              <a:t>列的数目</a:t>
            </a:r>
            <a:r>
              <a:rPr lang="zh-CN" altLang="zh-CN" dirty="0"/>
              <a:t>和需要插入数据表格的列数目</a:t>
            </a:r>
            <a:r>
              <a:rPr lang="zh-CN" altLang="zh-CN" b="1" dirty="0">
                <a:solidFill>
                  <a:srgbClr val="92D050"/>
                </a:solidFill>
              </a:rPr>
              <a:t>一致</a:t>
            </a:r>
            <a:r>
              <a:rPr lang="zh-CN" altLang="zh-CN" dirty="0"/>
              <a:t>。</a:t>
            </a:r>
          </a:p>
          <a:p>
            <a:pPr>
              <a:buFont typeface="+mj-lt"/>
              <a:buAutoNum type="arabicPeriod"/>
            </a:pPr>
            <a:r>
              <a:rPr lang="zh-CN" altLang="zh-CN" dirty="0"/>
              <a:t>如果查询出来的</a:t>
            </a:r>
            <a:r>
              <a:rPr lang="zh-CN" altLang="zh-CN" b="1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和插入表格对应的列数据类型不一致，将会进行转换，但是不能保证转换一定成功，转换失败的数据将会为</a:t>
            </a:r>
            <a:r>
              <a:rPr lang="en-US" altLang="zh-CN" dirty="0"/>
              <a:t>NULL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3793" y="3880188"/>
            <a:ext cx="8563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41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407498"/>
            <a:ext cx="6115698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创建一张源表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：创建一张目标表  只有两个字段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插入数据到新表中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51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Multiple Inserts</a:t>
            </a:r>
            <a:r>
              <a:rPr lang="zh-CN" altLang="en-US" dirty="0">
                <a:solidFill>
                  <a:srgbClr val="C00000"/>
                </a:solidFill>
              </a:rPr>
              <a:t>多重插入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88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翻译为多次插入，</a:t>
            </a:r>
            <a:r>
              <a:rPr lang="zh-CN" altLang="en-US" dirty="0">
                <a:solidFill>
                  <a:srgbClr val="92D050"/>
                </a:solidFill>
              </a:rPr>
              <a:t>多重插入</a:t>
            </a:r>
            <a:r>
              <a:rPr lang="zh-CN" altLang="en-US" dirty="0"/>
              <a:t>，其核心功能是：</a:t>
            </a:r>
            <a:r>
              <a:rPr lang="zh-CN" altLang="en-US" dirty="0">
                <a:solidFill>
                  <a:srgbClr val="FF0000"/>
                </a:solidFill>
              </a:rPr>
              <a:t>一次扫描，多次插入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语法目的就是</a:t>
            </a:r>
            <a:r>
              <a:rPr lang="zh-CN" altLang="en-US" dirty="0">
                <a:solidFill>
                  <a:srgbClr val="FF0000"/>
                </a:solidFill>
              </a:rPr>
              <a:t>减少扫描的次数</a:t>
            </a:r>
            <a:r>
              <a:rPr lang="zh-CN" altLang="en-US" dirty="0"/>
              <a:t>，在一次扫描中。完成多次</a:t>
            </a:r>
            <a:r>
              <a:rPr lang="en-US" altLang="zh-CN" dirty="0"/>
              <a:t>insert</a:t>
            </a:r>
            <a:r>
              <a:rPr lang="zh-CN" altLang="en-US" dirty="0"/>
              <a:t>操作。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multiple inserts</a:t>
            </a:r>
            <a:r>
              <a:rPr lang="zh-CN" altLang="en-US" dirty="0"/>
              <a:t>多重插入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------------multiple inserts----------------------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创建两张新表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多重插入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E4305-F29C-81B5-5AA1-3CFBFAC3FCAF}"/>
              </a:ext>
            </a:extLst>
          </p:cNvPr>
          <p:cNvSpPr txBox="1"/>
          <p:nvPr/>
        </p:nvSpPr>
        <p:spPr>
          <a:xfrm>
            <a:off x="6751480" y="3538331"/>
            <a:ext cx="3550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列插入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student_insert1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Name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列插入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student_insert2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一次查询，多次插入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289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Dynamic Partition Inserts</a:t>
            </a:r>
            <a:r>
              <a:rPr lang="zh-CN" altLang="en-US" dirty="0">
                <a:solidFill>
                  <a:srgbClr val="C00000"/>
                </a:solidFill>
              </a:rPr>
              <a:t>动态分区插入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716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对于分区表的数据导入加载，最基础的是通过</a:t>
            </a:r>
            <a:r>
              <a:rPr lang="en-US" altLang="zh-CN" dirty="0"/>
              <a:t>load</a:t>
            </a:r>
            <a:r>
              <a:rPr lang="zh-CN" altLang="en-US" dirty="0"/>
              <a:t>命令加载数据。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load</a:t>
            </a:r>
            <a:r>
              <a:rPr lang="zh-CN" altLang="en-US" dirty="0"/>
              <a:t>过程中，分区值是手动指定写死的，叫做</a:t>
            </a:r>
            <a:r>
              <a:rPr lang="zh-CN" altLang="en-US" dirty="0">
                <a:solidFill>
                  <a:srgbClr val="FF0000"/>
                </a:solidFill>
              </a:rPr>
              <a:t>静态分区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create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</a:p>
          <a:p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Sno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Sname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Sex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Sage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</a:p>
          <a:p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Sdept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</a:p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partitioned by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</a:p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row format delimited </a:t>
            </a:r>
          </a:p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fields terminated by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',’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</a:p>
          <a:p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注意 分区字段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的值是在导入数据的时候手动指定的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China</a:t>
            </a:r>
            <a:b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LOAD DATA INPATH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'/students.txt’ </a:t>
            </a:r>
          </a:p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INTO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(country 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"China"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067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 SQL</a:t>
            </a:r>
            <a:r>
              <a:rPr lang="zh-CN" altLang="en-US" dirty="0"/>
              <a:t>（</a:t>
            </a:r>
            <a:r>
              <a:rPr lang="en-US" altLang="zh-CN" dirty="0"/>
              <a:t>HQL</a:t>
            </a:r>
            <a:r>
              <a:rPr lang="zh-CN" altLang="en-US" dirty="0"/>
              <a:t>）与标准</a:t>
            </a:r>
            <a:r>
              <a:rPr lang="en-US" altLang="zh-CN" dirty="0"/>
              <a:t>SQL</a:t>
            </a:r>
            <a:r>
              <a:rPr lang="zh-CN" altLang="en-US" dirty="0"/>
              <a:t>的语法大同小异，基本相通，注意差异即可；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Hive</a:t>
            </a:r>
            <a:r>
              <a:rPr lang="zh-CN" altLang="en-US" dirty="0"/>
              <a:t>的设计、使用特点，</a:t>
            </a:r>
            <a:r>
              <a:rPr lang="en-US" altLang="zh-CN" b="1" dirty="0">
                <a:solidFill>
                  <a:srgbClr val="FF0000"/>
                </a:solidFill>
              </a:rPr>
              <a:t>HQL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r>
              <a:rPr lang="en-US" altLang="zh-CN" b="1" dirty="0">
                <a:solidFill>
                  <a:srgbClr val="FF0000"/>
                </a:solidFill>
              </a:rPr>
              <a:t>create</a:t>
            </a:r>
            <a:r>
              <a:rPr lang="zh-CN" altLang="en-US" b="1" dirty="0">
                <a:solidFill>
                  <a:srgbClr val="FF0000"/>
                </a:solidFill>
              </a:rPr>
              <a:t>语法（尤其</a:t>
            </a:r>
            <a:r>
              <a:rPr lang="en-US" altLang="zh-CN" b="1" dirty="0">
                <a:solidFill>
                  <a:srgbClr val="FF0000"/>
                </a:solidFill>
              </a:rPr>
              <a:t>create table</a:t>
            </a:r>
            <a:r>
              <a:rPr lang="zh-CN" altLang="en-US" b="1" dirty="0">
                <a:solidFill>
                  <a:srgbClr val="FF0000"/>
                </a:solidFill>
              </a:rPr>
              <a:t>）将是学习掌握</a:t>
            </a:r>
            <a:r>
              <a:rPr lang="en-US" altLang="zh-CN" b="1" dirty="0">
                <a:solidFill>
                  <a:srgbClr val="FF0000"/>
                </a:solidFill>
              </a:rPr>
              <a:t>Hive DDL</a:t>
            </a:r>
            <a:r>
              <a:rPr lang="zh-CN" altLang="en-US" b="1" dirty="0">
                <a:solidFill>
                  <a:srgbClr val="FF0000"/>
                </a:solidFill>
              </a:rPr>
              <a:t>语法的重中之重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建表是否成功直接影响数据文件是否映射成功，进而影响后续是否可以基于</a:t>
            </a:r>
            <a:r>
              <a:rPr lang="en-US" altLang="zh-CN" dirty="0"/>
              <a:t>SQL</a:t>
            </a:r>
            <a:r>
              <a:rPr lang="zh-CN" altLang="en-US" dirty="0"/>
              <a:t>分析数据。通俗点说，没有表，表没有数据，你用</a:t>
            </a:r>
            <a:r>
              <a:rPr lang="en-US" altLang="zh-CN" dirty="0"/>
              <a:t>Hive</a:t>
            </a:r>
            <a:r>
              <a:rPr lang="zh-CN" altLang="en-US" dirty="0"/>
              <a:t>分析什么呢？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选择正确的方向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往往比盲目努力重要。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语法的使用</a:t>
            </a:r>
          </a:p>
        </p:txBody>
      </p:sp>
    </p:spTree>
    <p:extLst>
      <p:ext uri="{BB962C8B-B14F-4D97-AF65-F5344CB8AC3E}">
        <p14:creationId xmlns:p14="http://schemas.microsoft.com/office/powerpoint/2010/main" val="38792160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假如说现在有全球</a:t>
            </a:r>
            <a:r>
              <a:rPr lang="en-US" altLang="zh-CN" dirty="0"/>
              <a:t>224</a:t>
            </a:r>
            <a:r>
              <a:rPr lang="zh-CN" altLang="en-US" dirty="0"/>
              <a:t>个国家的人员名单（每个国家名单单独一个文件），导入到分区表中，不同国家不同分区，如何高效实现？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load</a:t>
            </a:r>
            <a:r>
              <a:rPr lang="zh-CN" altLang="en-US" dirty="0"/>
              <a:t>语法导入</a:t>
            </a:r>
            <a:r>
              <a:rPr lang="en-US" altLang="zh-CN" dirty="0"/>
              <a:t>224</a:t>
            </a:r>
            <a:r>
              <a:rPr lang="zh-CN" altLang="en-US" dirty="0"/>
              <a:t>次？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</p:spTree>
    <p:extLst>
      <p:ext uri="{BB962C8B-B14F-4D97-AF65-F5344CB8AC3E}">
        <p14:creationId xmlns:p14="http://schemas.microsoft.com/office/powerpoint/2010/main" val="18149319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再假如，现在有一份名单</a:t>
            </a:r>
            <a:r>
              <a:rPr lang="en-US" altLang="zh-CN" dirty="0"/>
              <a:t>students.txt</a:t>
            </a:r>
            <a:r>
              <a:rPr lang="zh-CN" altLang="zh-CN" dirty="0"/>
              <a:t>，内容如下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要求创建一张分区表，根据最后一个字段（选修专业）进行分区，同一个专业的同学分到同一个分区中，如何实现？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90" y="3388993"/>
            <a:ext cx="1630821" cy="2476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43377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动态分区插入指的是</a:t>
            </a:r>
            <a:r>
              <a:rPr lang="zh-CN" altLang="en-US" dirty="0">
                <a:solidFill>
                  <a:srgbClr val="92D050"/>
                </a:solidFill>
              </a:rPr>
              <a:t>：分区的值是由后续的</a:t>
            </a:r>
            <a:r>
              <a:rPr lang="en-US" altLang="zh-CN" dirty="0">
                <a:solidFill>
                  <a:srgbClr val="92D050"/>
                </a:solidFill>
              </a:rPr>
              <a:t>select</a:t>
            </a:r>
            <a:r>
              <a:rPr lang="zh-CN" altLang="en-US" dirty="0">
                <a:solidFill>
                  <a:srgbClr val="92D050"/>
                </a:solidFill>
              </a:rPr>
              <a:t>查询语句的结果来动态确定的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根据查询结果</a:t>
            </a:r>
            <a:r>
              <a:rPr lang="zh-CN" altLang="en-US" dirty="0">
                <a:solidFill>
                  <a:srgbClr val="FF0000"/>
                </a:solidFill>
              </a:rPr>
              <a:t>自动分区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82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配置参数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95471" y="1881367"/>
          <a:ext cx="1051560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dirty="0" err="1">
                          <a:effectLst/>
                        </a:rPr>
                        <a:t>hive.exec.dynamic.partition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需要设置</a:t>
                      </a:r>
                      <a:r>
                        <a:rPr lang="en-US" sz="1200">
                          <a:effectLst/>
                        </a:rPr>
                        <a:t>true</a:t>
                      </a:r>
                      <a:r>
                        <a:rPr lang="zh-CN" sz="1050">
                          <a:effectLst/>
                        </a:rPr>
                        <a:t>为启用动态分区插入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hive.exec.dynamic.partition.mode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strict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在</a:t>
                      </a:r>
                      <a:r>
                        <a:rPr lang="en-US" sz="1200" dirty="0">
                          <a:effectLst/>
                        </a:rPr>
                        <a:t>strict</a:t>
                      </a:r>
                      <a:r>
                        <a:rPr lang="zh-CN" sz="1050" dirty="0">
                          <a:effectLst/>
                        </a:rPr>
                        <a:t>模式下，用户必须至少指定一个静态分区，以防用户意外覆盖所有分区；在</a:t>
                      </a:r>
                      <a:r>
                        <a:rPr lang="en-US" sz="1200" dirty="0" err="1">
                          <a:effectLst/>
                        </a:rPr>
                        <a:t>nonstrict</a:t>
                      </a:r>
                      <a:r>
                        <a:rPr lang="zh-CN" sz="1050" dirty="0">
                          <a:effectLst/>
                        </a:rPr>
                        <a:t>模式下，允许所有分区都是动态的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687230"/>
            <a:ext cx="6115698" cy="179023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page_view_stg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b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 OVERWRITE TABLE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'2008-06-08'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country)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.viewTime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.userid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.page_url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.referrer_url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.ip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.cnt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在这里，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分区将由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子句（即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pvs.cnt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）的最后一列动态创建。</a:t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分区是手动指定写死的。</a:t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如果是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nonstrict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模式下，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分区也可以动态创建。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08278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1895551"/>
            <a:ext cx="6115698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、首先设置动态分区模式为非严格模式 默认已经开启了动态分区功能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.exec.dynamic.partition =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hive.exec.dynamic.partition.mode = nonstrict;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、创建分区表 以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、执行动态分区插入操作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en-US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en-US" altLang="zh-CN" sz="1200" i="1" dirty="0" err="1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Sdept</a:t>
            </a:r>
            <a:r>
              <a:rPr lang="zh-CN" altLang="en-US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没有指定所以是动态的分区的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b="1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num,name,sex,age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作为表的字段内容插入表中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b="1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dept</a:t>
            </a:r>
            <a:r>
              <a:rPr lang="zh-CN" altLang="zh-CN" sz="1200" b="1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作为分区字段值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00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最终执行结果如下，可以发现实现了自动分区：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4458" y="2532732"/>
            <a:ext cx="8502442" cy="244637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74835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Insert Directory</a:t>
            </a:r>
            <a:r>
              <a:rPr lang="zh-CN" altLang="en-US" dirty="0">
                <a:solidFill>
                  <a:srgbClr val="C00000"/>
                </a:solidFill>
              </a:rPr>
              <a:t>导出数据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493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支持将</a:t>
            </a:r>
            <a:r>
              <a:rPr lang="en-US" altLang="zh-CN" dirty="0"/>
              <a:t>select</a:t>
            </a:r>
            <a:r>
              <a:rPr lang="zh-CN" altLang="en-US" dirty="0"/>
              <a:t>查询的结果</a:t>
            </a:r>
            <a:r>
              <a:rPr lang="zh-CN" altLang="en-US" b="1" dirty="0">
                <a:solidFill>
                  <a:srgbClr val="FF0000"/>
                </a:solidFill>
              </a:rPr>
              <a:t>导出成文件</a:t>
            </a:r>
            <a:r>
              <a:rPr lang="zh-CN" altLang="en-US" dirty="0"/>
              <a:t>存放在文件系统中。语法格式如下；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注意</a:t>
            </a:r>
            <a:r>
              <a:rPr lang="zh-CN" altLang="en-US" dirty="0"/>
              <a:t>：</a:t>
            </a:r>
            <a:r>
              <a:rPr lang="zh-CN" altLang="zh-CN" b="1" dirty="0">
                <a:solidFill>
                  <a:srgbClr val="FF0000"/>
                </a:solidFill>
              </a:rPr>
              <a:t>导出操作是一个</a:t>
            </a:r>
            <a:r>
              <a:rPr lang="en-US" altLang="zh-CN" b="1" dirty="0">
                <a:solidFill>
                  <a:srgbClr val="FF0000"/>
                </a:solidFill>
              </a:rPr>
              <a:t>OVERWRITE</a:t>
            </a:r>
            <a:r>
              <a:rPr lang="zh-CN" altLang="zh-CN" b="1" dirty="0">
                <a:solidFill>
                  <a:srgbClr val="FF0000"/>
                </a:solidFill>
              </a:rPr>
              <a:t>覆盖操作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zh-CN" b="1" dirty="0">
                <a:solidFill>
                  <a:srgbClr val="FF0000"/>
                </a:solidFill>
              </a:rPr>
              <a:t>慎重</a:t>
            </a:r>
            <a:r>
              <a:rPr lang="zh-CN" altLang="zh-CN" b="1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语法格式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806746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179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目录可以是完整的</a:t>
            </a:r>
            <a:r>
              <a:rPr lang="en-US" altLang="zh-CN" dirty="0"/>
              <a:t>URI</a:t>
            </a:r>
            <a:r>
              <a:rPr lang="zh-CN" altLang="en-US" dirty="0"/>
              <a:t>。如果未指定</a:t>
            </a:r>
            <a:r>
              <a:rPr lang="en-US" altLang="zh-CN" dirty="0"/>
              <a:t>scheme</a:t>
            </a:r>
            <a:r>
              <a:rPr lang="zh-CN" altLang="en-US" dirty="0"/>
              <a:t>，则</a:t>
            </a:r>
            <a:r>
              <a:rPr lang="en-US" altLang="zh-CN" dirty="0"/>
              <a:t>Hive</a:t>
            </a:r>
            <a:r>
              <a:rPr lang="zh-CN" altLang="en-US" dirty="0"/>
              <a:t>将使用</a:t>
            </a:r>
            <a:r>
              <a:rPr lang="en-US" altLang="zh-CN" dirty="0"/>
              <a:t>hadoop</a:t>
            </a:r>
            <a:r>
              <a:rPr lang="zh-CN" altLang="en-US" dirty="0"/>
              <a:t>配置变量</a:t>
            </a:r>
            <a:r>
              <a:rPr lang="en-US" altLang="zh-CN" dirty="0"/>
              <a:t>fs.default.name</a:t>
            </a:r>
            <a:r>
              <a:rPr lang="zh-CN" altLang="en-US" dirty="0"/>
              <a:t>来决定导出位置；</a:t>
            </a:r>
          </a:p>
          <a:p>
            <a:r>
              <a:rPr lang="zh-CN" altLang="en-US" dirty="0"/>
              <a:t>如果使用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关键字，则</a:t>
            </a:r>
            <a:r>
              <a:rPr lang="en-US" altLang="zh-CN" dirty="0"/>
              <a:t>Hive</a:t>
            </a:r>
            <a:r>
              <a:rPr lang="zh-CN" altLang="en-US" dirty="0"/>
              <a:t>会将数据</a:t>
            </a:r>
            <a:r>
              <a:rPr lang="zh-CN" altLang="en-US" b="1" dirty="0">
                <a:solidFill>
                  <a:srgbClr val="FF0000"/>
                </a:solidFill>
              </a:rPr>
              <a:t>写入本地文件系统</a:t>
            </a:r>
            <a:r>
              <a:rPr lang="en-US" altLang="zh-CN" b="1" dirty="0">
                <a:solidFill>
                  <a:srgbClr val="FF0000"/>
                </a:solidFill>
              </a:rPr>
              <a:t>Linux</a:t>
            </a:r>
            <a:r>
              <a:rPr lang="zh-CN" altLang="en-US" dirty="0"/>
              <a:t>上的目录；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写入文件系统的数据被序列化为文本，列之间用</a:t>
            </a:r>
            <a:r>
              <a:rPr lang="en-US" altLang="zh-CN" dirty="0">
                <a:solidFill>
                  <a:srgbClr val="FF0000"/>
                </a:solidFill>
              </a:rPr>
              <a:t>\001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SOH</a:t>
            </a:r>
            <a:r>
              <a:rPr lang="zh-CN" altLang="en-US" dirty="0">
                <a:solidFill>
                  <a:srgbClr val="FF0000"/>
                </a:solidFill>
              </a:rPr>
              <a:t>）隔开，行之间用换行符隔开</a:t>
            </a:r>
            <a:r>
              <a:rPr lang="zh-CN" altLang="en-US" dirty="0"/>
              <a:t>。如果列都不是原始数据类型，那么这些列将序列化为</a:t>
            </a:r>
            <a:r>
              <a:rPr lang="en-US" altLang="zh-CN" dirty="0"/>
              <a:t>JSON</a:t>
            </a:r>
            <a:r>
              <a:rPr lang="zh-CN" altLang="en-US" dirty="0"/>
              <a:t>格式。也可以在导出的时候指定分隔符换行符和文件格式。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语法格式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147472" y="3755920"/>
            <a:ext cx="6115698" cy="26314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file_format] (Note: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Only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available starting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Hive 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0.11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263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328772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导出操作演示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、导出查询结果到</a:t>
            </a:r>
            <a:r>
              <a:rPr lang="zh-CN" altLang="zh-CN" sz="1100" b="1" i="1" dirty="0">
                <a:solidFill>
                  <a:srgbClr val="FF0000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、导出时指定</a:t>
            </a:r>
            <a:r>
              <a:rPr lang="zh-CN" altLang="zh-CN" sz="11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分隔符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11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文件存储格式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'/tmp/hive_export/e2'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、导出数据到</a:t>
            </a:r>
            <a:r>
              <a:rPr lang="zh-CN" altLang="zh-CN" sz="11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本地文件系统</a:t>
            </a:r>
            <a:r>
              <a:rPr lang="en-US" altLang="zh-CN" sz="11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zh-CN" sz="1100" i="1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b="1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1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建表基础语法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82194" y="1635973"/>
            <a:ext cx="8417553" cy="2194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82195" y="4084891"/>
            <a:ext cx="8417552" cy="23500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41999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建表基础语法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建表高阶语法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其他语法</a:t>
            </a:r>
            <a:endParaRPr lang="en-US" altLang="zh-CN" dirty="0"/>
          </a:p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en-US" altLang="zh-CN" dirty="0"/>
              <a:t>Hive SQL DML</a:t>
            </a:r>
            <a:r>
              <a:rPr lang="zh-CN" altLang="en-US" dirty="0"/>
              <a:t>语法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Hive SQL-DDL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Hive SQL DDL</a:t>
            </a:r>
            <a:r>
              <a:rPr lang="zh-CN" altLang="en-US" dirty="0"/>
              <a:t>建表语句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Hive SerDe</a:t>
            </a:r>
            <a:r>
              <a:rPr lang="zh-CN" altLang="en-US" dirty="0"/>
              <a:t>机制、分隔符语法</a:t>
            </a:r>
          </a:p>
          <a:p>
            <a:r>
              <a:rPr lang="zh-CN" altLang="en-US" dirty="0"/>
              <a:t>掌握内外部表、分区表、分桶表创建使用</a:t>
            </a:r>
          </a:p>
          <a:p>
            <a:r>
              <a:rPr lang="zh-CN" altLang="en-US" dirty="0"/>
              <a:t>学会常见</a:t>
            </a:r>
            <a:r>
              <a:rPr lang="en-US" altLang="zh-CN" dirty="0"/>
              <a:t>show</a:t>
            </a:r>
            <a:r>
              <a:rPr lang="zh-CN" altLang="en-US" dirty="0"/>
              <a:t>语法使用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Hive SQL load</a:t>
            </a:r>
            <a:r>
              <a:rPr lang="zh-CN" altLang="en-US" dirty="0"/>
              <a:t>、</a:t>
            </a:r>
            <a:r>
              <a:rPr lang="en-US" altLang="zh-CN" dirty="0"/>
              <a:t>insert</a:t>
            </a:r>
            <a:r>
              <a:rPr lang="zh-CN" altLang="en-US" dirty="0"/>
              <a:t>加载插入语句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 SQL-DDL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建表完整语法树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建表语法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09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数据定义语言（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）概述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建表基础语法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建表高阶语法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其他语法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Show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DML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B0F0"/>
                </a:solidFill>
              </a:rPr>
              <a:t>蓝色字体</a:t>
            </a:r>
            <a:r>
              <a:rPr lang="zh-CN" altLang="en-US" dirty="0"/>
              <a:t>是建表语法的关键字，用于指定某些功能。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[ ]</a:t>
            </a:r>
            <a:r>
              <a:rPr lang="zh-CN" altLang="en-US" dirty="0"/>
              <a:t>中括号的语法表示可选。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|</a:t>
            </a:r>
            <a:r>
              <a:rPr lang="zh-CN" altLang="en-US" dirty="0"/>
              <a:t>表示使用的时候，左右语法二选一。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建表语句中的语法顺序要和语法树中顺序保持一致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建表语法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3" y="4230168"/>
            <a:ext cx="6591871" cy="21748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443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数据类型详解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数据类型指的是表中列的字段类型；</a:t>
            </a:r>
            <a:endParaRPr lang="en-US" altLang="zh-CN" dirty="0"/>
          </a:p>
          <a:p>
            <a:r>
              <a:rPr lang="zh-CN" altLang="en-US" dirty="0"/>
              <a:t>整体分为两类：</a:t>
            </a:r>
            <a:r>
              <a:rPr lang="zh-CN" altLang="en-US" dirty="0">
                <a:solidFill>
                  <a:srgbClr val="FF0000"/>
                </a:solidFill>
              </a:rPr>
              <a:t>原生数据类型</a:t>
            </a:r>
            <a:r>
              <a:rPr lang="zh-CN" altLang="en-US" dirty="0"/>
              <a:t>（</a:t>
            </a:r>
            <a:r>
              <a:rPr lang="en-US" altLang="zh-CN" dirty="0"/>
              <a:t>primitive data type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复杂数据类型</a:t>
            </a:r>
            <a:r>
              <a:rPr lang="zh-CN" altLang="en-US" dirty="0"/>
              <a:t>（</a:t>
            </a:r>
            <a:r>
              <a:rPr lang="en-US" altLang="zh-CN" dirty="0"/>
              <a:t>complex data type</a:t>
            </a:r>
            <a:r>
              <a:rPr lang="zh-CN" altLang="en-US" dirty="0"/>
              <a:t>）。</a:t>
            </a:r>
          </a:p>
          <a:p>
            <a:pPr marL="0" indent="0">
              <a:buNone/>
            </a:pPr>
            <a:r>
              <a:rPr lang="zh-CN" altLang="en-US" dirty="0"/>
              <a:t>原生数据类型包括：数值类型、时间日期类型、字符串类型、杂项数据类型；</a:t>
            </a:r>
          </a:p>
          <a:p>
            <a:pPr marL="0" indent="0">
              <a:buNone/>
            </a:pPr>
            <a:r>
              <a:rPr lang="zh-CN" altLang="en-US" dirty="0"/>
              <a:t>复杂数据类型包括：</a:t>
            </a:r>
            <a:r>
              <a:rPr lang="en-US" altLang="zh-CN" dirty="0"/>
              <a:t>array</a:t>
            </a:r>
            <a:r>
              <a:rPr lang="zh-CN" altLang="en-US" dirty="0"/>
              <a:t>数组、</a:t>
            </a:r>
            <a:r>
              <a:rPr lang="en-US" altLang="zh-CN" dirty="0"/>
              <a:t>map</a:t>
            </a:r>
            <a:r>
              <a:rPr lang="zh-CN" altLang="en-US" dirty="0"/>
              <a:t>映射、</a:t>
            </a:r>
            <a:r>
              <a:rPr lang="en-US" altLang="zh-CN" dirty="0"/>
              <a:t>struct</a:t>
            </a:r>
            <a:r>
              <a:rPr lang="zh-CN" altLang="en-US" dirty="0"/>
              <a:t>结构、</a:t>
            </a:r>
            <a:r>
              <a:rPr lang="en-US" altLang="zh-CN" dirty="0"/>
              <a:t>union</a:t>
            </a:r>
            <a:r>
              <a:rPr lang="zh-CN" altLang="en-US" dirty="0"/>
              <a:t>联合体。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499793"/>
            <a:ext cx="6152319" cy="308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9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原生数据类型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6841852"/>
              </p:ext>
            </p:extLst>
          </p:nvPr>
        </p:nvGraphicFramePr>
        <p:xfrm>
          <a:off x="1996636" y="223214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4160665" y="1935835"/>
            <a:ext cx="3850028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Primitive Data 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0751" y="3013655"/>
            <a:ext cx="1596078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Numeric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9735" y="3013655"/>
            <a:ext cx="180594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Date/Time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8585" y="3013655"/>
            <a:ext cx="134280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14294" y="3013655"/>
            <a:ext cx="2147511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Miscellaneous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0751" y="3811761"/>
            <a:ext cx="1536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TINYINT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SMALLINT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INT</a:t>
            </a:r>
            <a:r>
              <a:rPr lang="en-US" altLang="zh-CN" sz="1400" dirty="0">
                <a:latin typeface="+mn-ea"/>
                <a:ea typeface="Alibaba PuHuiTi B"/>
              </a:rPr>
              <a:t>/INTEGER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BIGINT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DECIMAL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NUMERIC</a:t>
            </a:r>
            <a:endParaRPr lang="zh-CN" altLang="en-US" sz="1400" dirty="0">
              <a:latin typeface="+mn-ea"/>
              <a:ea typeface="Alibaba PuHuiTi B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3091340" y="3382987"/>
            <a:ext cx="167611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76061" y="3856837"/>
            <a:ext cx="1358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INTERVAL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8585" y="3876156"/>
            <a:ext cx="1168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CHAR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0693" y="3953429"/>
            <a:ext cx="173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BINARY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954079" y="3382987"/>
            <a:ext cx="19124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781783" y="3389800"/>
            <a:ext cx="222107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8500467" y="3382986"/>
            <a:ext cx="23182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5811786" y="102438"/>
            <a:ext cx="547786" cy="5261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319385" y="273294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2" idx="0"/>
          </p:cNvCxnSpPr>
          <p:nvPr/>
        </p:nvCxnSpPr>
        <p:spPr>
          <a:xfrm flipH="1">
            <a:off x="6949987" y="2732948"/>
            <a:ext cx="2942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3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复杂数据类型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952033942"/>
              </p:ext>
            </p:extLst>
          </p:nvPr>
        </p:nvGraphicFramePr>
        <p:xfrm>
          <a:off x="1666430" y="240639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3915033" y="2110085"/>
            <a:ext cx="3680879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</a:t>
            </a:r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complex data 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07973" y="3187905"/>
            <a:ext cx="70121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array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47770" y="3187905"/>
            <a:ext cx="6094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map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90371" y="3187905"/>
            <a:ext cx="73513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struct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58648" y="3187905"/>
            <a:ext cx="7344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union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左大括号 13"/>
          <p:cNvSpPr/>
          <p:nvPr/>
        </p:nvSpPr>
        <p:spPr>
          <a:xfrm rot="5400000">
            <a:off x="5595880" y="162388"/>
            <a:ext cx="547786" cy="54896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989179" y="290719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2" idx="0"/>
          </p:cNvCxnSpPr>
          <p:nvPr/>
        </p:nvCxnSpPr>
        <p:spPr>
          <a:xfrm flipH="1">
            <a:off x="6757940" y="2907198"/>
            <a:ext cx="2944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122729" y="3735799"/>
            <a:ext cx="145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array</a:t>
            </a:r>
            <a:r>
              <a:rPr lang="en-US" altLang="zh-CN" sz="1400" dirty="0"/>
              <a:t>&lt;datatype&gt;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8041" y="4389289"/>
            <a:ext cx="411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map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key_type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value_type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416167" y="3735799"/>
            <a:ext cx="509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struct&lt;col_name : data_type ...&gt;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822532" y="4389289"/>
            <a:ext cx="3039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UNIONTYPE&lt;data_type, data_type, ...&gt;</a:t>
            </a:r>
          </a:p>
          <a:p>
            <a:r>
              <a:rPr lang="en-US" altLang="zh-CN" sz="1400" dirty="0"/>
              <a:t>Hive</a:t>
            </a:r>
            <a:r>
              <a:rPr lang="zh-CN" altLang="en-US" sz="1400" dirty="0"/>
              <a:t>支持的还不是很完整</a:t>
            </a:r>
          </a:p>
        </p:txBody>
      </p:sp>
    </p:spTree>
    <p:extLst>
      <p:ext uri="{BB962C8B-B14F-4D97-AF65-F5344CB8AC3E}">
        <p14:creationId xmlns:p14="http://schemas.microsoft.com/office/powerpoint/2010/main" val="329558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Hive SQL</a:t>
            </a:r>
            <a:r>
              <a:rPr lang="zh-CN" altLang="en-US" dirty="0"/>
              <a:t>中，数据类型</a:t>
            </a:r>
            <a:r>
              <a:rPr lang="zh-CN" altLang="zh-CN" dirty="0"/>
              <a:t>英文字母</a:t>
            </a:r>
            <a:r>
              <a:rPr lang="zh-CN" altLang="zh-CN" dirty="0">
                <a:solidFill>
                  <a:srgbClr val="92D050"/>
                </a:solidFill>
              </a:rPr>
              <a:t>大小写不敏感</a:t>
            </a:r>
            <a:r>
              <a:rPr lang="zh-CN" altLang="zh-CN" dirty="0"/>
              <a:t>；</a:t>
            </a:r>
          </a:p>
          <a:p>
            <a:pPr lvl="0"/>
            <a:r>
              <a:rPr lang="zh-CN" altLang="zh-CN" dirty="0"/>
              <a:t>除</a:t>
            </a:r>
            <a:r>
              <a:rPr lang="en-US" altLang="zh-CN" dirty="0"/>
              <a:t>SQL</a:t>
            </a:r>
            <a:r>
              <a:rPr lang="zh-CN" altLang="zh-CN" dirty="0"/>
              <a:t>数据类型外，还</a:t>
            </a:r>
            <a:r>
              <a:rPr lang="zh-CN" altLang="zh-CN" dirty="0">
                <a:solidFill>
                  <a:srgbClr val="92D050"/>
                </a:solidFill>
              </a:rPr>
              <a:t>支持</a:t>
            </a:r>
            <a:r>
              <a:rPr lang="en-US" altLang="zh-CN" dirty="0">
                <a:solidFill>
                  <a:srgbClr val="92D050"/>
                </a:solidFill>
              </a:rPr>
              <a:t>Java</a:t>
            </a:r>
            <a:r>
              <a:rPr lang="zh-CN" altLang="zh-CN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，比如</a:t>
            </a:r>
            <a:r>
              <a:rPr lang="zh-CN" altLang="en-US" dirty="0"/>
              <a:t>字符串</a:t>
            </a:r>
            <a:r>
              <a:rPr lang="en-US" altLang="zh-CN" dirty="0"/>
              <a:t>string</a:t>
            </a:r>
            <a:r>
              <a:rPr lang="zh-CN" altLang="zh-CN" dirty="0"/>
              <a:t>；</a:t>
            </a:r>
          </a:p>
          <a:p>
            <a:pPr lvl="0"/>
            <a:r>
              <a:rPr lang="zh-CN" altLang="zh-CN" dirty="0"/>
              <a:t>复杂数据类型的使用通常需要</a:t>
            </a:r>
            <a:r>
              <a:rPr lang="zh-CN" altLang="zh-CN" dirty="0">
                <a:solidFill>
                  <a:srgbClr val="92D050"/>
                </a:solidFill>
              </a:rPr>
              <a:t>和分隔符指定语法配合</a:t>
            </a:r>
            <a:r>
              <a:rPr lang="zh-CN" altLang="zh-CN" dirty="0"/>
              <a:t>使用</a:t>
            </a:r>
            <a:r>
              <a:rPr lang="zh-CN" altLang="en-US" dirty="0"/>
              <a:t>；</a:t>
            </a:r>
            <a:endParaRPr lang="zh-CN" altLang="zh-CN" dirty="0"/>
          </a:p>
          <a:p>
            <a:pPr lvl="0"/>
            <a:r>
              <a:rPr lang="zh-CN" altLang="zh-CN" dirty="0"/>
              <a:t>如果定义的数据类型和文件不一致，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会</a:t>
            </a:r>
            <a:r>
              <a:rPr lang="zh-CN" altLang="zh-CN" b="1" dirty="0">
                <a:solidFill>
                  <a:srgbClr val="FF0000"/>
                </a:solidFill>
              </a:rPr>
              <a:t>尝试</a:t>
            </a:r>
            <a:r>
              <a:rPr lang="zh-CN" altLang="zh-CN" b="1" dirty="0">
                <a:solidFill>
                  <a:srgbClr val="92D050"/>
                </a:solidFill>
              </a:rPr>
              <a:t>隐式转换</a:t>
            </a:r>
            <a:r>
              <a:rPr lang="zh-CN" altLang="zh-CN" dirty="0">
                <a:solidFill>
                  <a:srgbClr val="92D050"/>
                </a:solidFill>
              </a:rPr>
              <a:t>，但是不保证成功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871245"/>
            <a:ext cx="6152319" cy="2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0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与标准</a:t>
            </a:r>
            <a:r>
              <a:rPr lang="en-US" altLang="zh-CN" dirty="0"/>
              <a:t>SQL</a:t>
            </a:r>
            <a:r>
              <a:rPr lang="zh-CN" altLang="en-US" dirty="0"/>
              <a:t>类似，</a:t>
            </a:r>
            <a:r>
              <a:rPr lang="en-US" altLang="zh-CN" dirty="0"/>
              <a:t>HQL</a:t>
            </a:r>
            <a:r>
              <a:rPr lang="zh-CN" altLang="en-US" dirty="0"/>
              <a:t>支持隐式和显式类型转换。 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原生类型从窄类型到宽类型的转换称为隐式转换，反之，则不允许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下表描述了类型之间允许的隐式转换：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隐式转换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C3D0C-DAB4-D593-115F-B5ACAE4A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05" y="2846061"/>
            <a:ext cx="7448908" cy="38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显式类型转换使用</a:t>
            </a:r>
            <a:r>
              <a:rPr lang="en-US" altLang="zh-CN" dirty="0">
                <a:solidFill>
                  <a:srgbClr val="92D050"/>
                </a:solidFill>
              </a:rPr>
              <a:t>CAST</a:t>
            </a:r>
            <a:r>
              <a:rPr lang="zh-CN" altLang="en-US" dirty="0">
                <a:solidFill>
                  <a:srgbClr val="92D050"/>
                </a:solidFill>
              </a:rPr>
              <a:t>函数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例如，</a:t>
            </a:r>
            <a:r>
              <a:rPr lang="en-US" altLang="zh-CN" dirty="0"/>
              <a:t>CAST</a:t>
            </a:r>
            <a:r>
              <a:rPr lang="zh-CN" altLang="en-US" dirty="0"/>
              <a:t>（</a:t>
            </a:r>
            <a:r>
              <a:rPr lang="en-US" altLang="zh-CN" dirty="0"/>
              <a:t>'100'as INT</a:t>
            </a:r>
            <a:r>
              <a:rPr lang="zh-CN" altLang="en-US" dirty="0"/>
              <a:t>）会将</a:t>
            </a:r>
            <a:r>
              <a:rPr lang="en-US" altLang="zh-CN" dirty="0"/>
              <a:t>100</a:t>
            </a:r>
            <a:r>
              <a:rPr lang="zh-CN" altLang="en-US" dirty="0"/>
              <a:t>字符串转换为</a:t>
            </a:r>
            <a:r>
              <a:rPr lang="en-US" altLang="zh-CN" dirty="0"/>
              <a:t>100</a:t>
            </a:r>
            <a:r>
              <a:rPr lang="zh-CN" altLang="en-US" dirty="0"/>
              <a:t>整数值。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如果强制转换失败，例如</a:t>
            </a:r>
            <a:r>
              <a:rPr lang="en-US" altLang="zh-CN" dirty="0"/>
              <a:t>CAST</a:t>
            </a:r>
            <a:r>
              <a:rPr lang="zh-CN" altLang="en-US" dirty="0"/>
              <a:t>（</a:t>
            </a:r>
            <a:r>
              <a:rPr lang="en-US" altLang="zh-CN" dirty="0"/>
              <a:t>‘</a:t>
            </a:r>
            <a:r>
              <a:rPr lang="en-US" altLang="zh-CN" dirty="0" err="1"/>
              <a:t>Allen'as</a:t>
            </a:r>
            <a:r>
              <a:rPr lang="en-US" altLang="zh-CN" dirty="0"/>
              <a:t> INT</a:t>
            </a:r>
            <a:r>
              <a:rPr lang="zh-CN" altLang="en-US" dirty="0"/>
              <a:t>），该函数返回</a:t>
            </a:r>
            <a:r>
              <a:rPr lang="en-US" altLang="zh-CN" dirty="0"/>
              <a:t>NULL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显示转换</a:t>
            </a:r>
          </a:p>
        </p:txBody>
      </p:sp>
      <p:pic>
        <p:nvPicPr>
          <p:cNvPr id="8" name="图片 7" descr="C:\Users\AllenWoon\Desktop\Apache Hive V9.0\1、新版讲义\img\Snipaste_2020-11-24_18-15-5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14" y="3344987"/>
            <a:ext cx="5941529" cy="297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39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读写文件机制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6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</a:t>
            </a:r>
            <a:r>
              <a:rPr lang="en-US" altLang="zh-CN" dirty="0"/>
              <a:t>Serializer</a:t>
            </a:r>
            <a:r>
              <a:rPr lang="zh-CN" altLang="en-US" dirty="0"/>
              <a:t>、</a:t>
            </a:r>
            <a:r>
              <a:rPr lang="en-US" altLang="zh-CN" dirty="0"/>
              <a:t>Deserializer</a:t>
            </a:r>
            <a:r>
              <a:rPr lang="zh-CN" altLang="en-US" dirty="0"/>
              <a:t>的简称，目的是用于</a:t>
            </a:r>
            <a:r>
              <a:rPr lang="zh-CN" altLang="en-US" dirty="0">
                <a:solidFill>
                  <a:srgbClr val="FF0000"/>
                </a:solidFill>
              </a:rPr>
              <a:t>序列化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反序列化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序列化是对象转化为字节码的过程</a:t>
            </a:r>
            <a:r>
              <a:rPr lang="zh-CN" altLang="en-US" dirty="0"/>
              <a:t>；而</a:t>
            </a:r>
            <a:r>
              <a:rPr lang="zh-CN" altLang="en-US" dirty="0">
                <a:solidFill>
                  <a:srgbClr val="92D050"/>
                </a:solidFill>
              </a:rPr>
              <a:t>反序列化是字节码转换为对象的过程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使用</a:t>
            </a:r>
            <a:r>
              <a:rPr lang="en-US" altLang="zh-CN" dirty="0"/>
              <a:t>SerDe</a:t>
            </a:r>
            <a:r>
              <a:rPr lang="zh-CN" altLang="en-US" dirty="0"/>
              <a:t>（包括</a:t>
            </a:r>
            <a:r>
              <a:rPr lang="en-US" altLang="zh-CN" dirty="0"/>
              <a:t>FileFormat</a:t>
            </a:r>
            <a:r>
              <a:rPr lang="zh-CN" altLang="en-US" dirty="0"/>
              <a:t>）读取和写入表</a:t>
            </a:r>
            <a:r>
              <a:rPr lang="zh-CN" altLang="en-US" dirty="0">
                <a:solidFill>
                  <a:srgbClr val="92D050"/>
                </a:solidFill>
              </a:rPr>
              <a:t>行对象</a:t>
            </a:r>
            <a:r>
              <a:rPr lang="zh-CN" altLang="en-US" dirty="0"/>
              <a:t>。</a:t>
            </a:r>
            <a:r>
              <a:rPr lang="zh-CN" altLang="zh-CN" dirty="0"/>
              <a:t>需要注意的是，“</a:t>
            </a:r>
            <a:r>
              <a:rPr lang="en-US" altLang="zh-CN" dirty="0"/>
              <a:t>key</a:t>
            </a:r>
            <a:r>
              <a:rPr lang="zh-CN" altLang="zh-CN" dirty="0"/>
              <a:t>”部分在读取时会被忽略，而在写入时</a:t>
            </a:r>
            <a:r>
              <a:rPr lang="en-US" altLang="zh-CN" dirty="0"/>
              <a:t>key</a:t>
            </a:r>
            <a:r>
              <a:rPr lang="zh-CN" altLang="zh-CN" dirty="0"/>
              <a:t>始终是常数。基本上</a:t>
            </a:r>
            <a:r>
              <a:rPr lang="zh-CN" altLang="zh-CN" b="1" dirty="0">
                <a:solidFill>
                  <a:srgbClr val="92D050"/>
                </a:solidFill>
              </a:rPr>
              <a:t>行对象存储在“</a:t>
            </a:r>
            <a:r>
              <a:rPr lang="en-US" altLang="zh-CN" b="1" dirty="0">
                <a:solidFill>
                  <a:srgbClr val="92D050"/>
                </a:solidFill>
              </a:rPr>
              <a:t>value</a:t>
            </a:r>
            <a:r>
              <a:rPr lang="zh-CN" altLang="zh-CN" b="1" dirty="0">
                <a:solidFill>
                  <a:srgbClr val="92D050"/>
                </a:solidFill>
              </a:rPr>
              <a:t>”中</a:t>
            </a:r>
            <a:r>
              <a:rPr lang="zh-CN" altLang="zh-CN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是什么</a:t>
            </a: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93948" y="3429000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E8211-8440-F324-8068-0791E20E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41" y="3197001"/>
            <a:ext cx="4242567" cy="22641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D504B5-7EC3-B5AA-D18F-6110A5C5CCCA}"/>
              </a:ext>
            </a:extLst>
          </p:cNvPr>
          <p:cNvSpPr txBox="1"/>
          <p:nvPr/>
        </p:nvSpPr>
        <p:spPr>
          <a:xfrm>
            <a:off x="8116388" y="3849189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字节流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BE7DC4-EF39-063B-6DFC-7BE4990A2D58}"/>
              </a:ext>
            </a:extLst>
          </p:cNvPr>
          <p:cNvSpPr txBox="1"/>
          <p:nvPr/>
        </p:nvSpPr>
        <p:spPr>
          <a:xfrm>
            <a:off x="9932125" y="3849189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字节流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89679-D2C1-A37C-C3D5-C52314A9C034}"/>
              </a:ext>
            </a:extLst>
          </p:cNvPr>
          <p:cNvSpPr txBox="1"/>
          <p:nvPr/>
        </p:nvSpPr>
        <p:spPr>
          <a:xfrm>
            <a:off x="8482149" y="2264229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一样，按行读，返回键值对</a:t>
            </a:r>
          </a:p>
        </p:txBody>
      </p:sp>
    </p:spTree>
    <p:extLst>
      <p:ext uri="{BB962C8B-B14F-4D97-AF65-F5344CB8AC3E}">
        <p14:creationId xmlns:p14="http://schemas.microsoft.com/office/powerpoint/2010/main" val="25890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中</a:t>
            </a:r>
            <a:r>
              <a:rPr kumimoji="1" lang="en-US" altLang="zh-CN" dirty="0"/>
              <a:t>DDL</a:t>
            </a:r>
            <a:r>
              <a:rPr kumimoji="1" lang="zh-CN" altLang="en-US" dirty="0"/>
              <a:t>语法的定位与功能</a:t>
            </a:r>
            <a:endParaRPr kumimoji="1" lang="en-US" altLang="zh-CN" dirty="0"/>
          </a:p>
          <a:p>
            <a:r>
              <a:rPr kumimoji="1" lang="zh-CN" altLang="en-US" dirty="0"/>
              <a:t>重点掌握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建表语句</a:t>
            </a:r>
            <a:endParaRPr kumimoji="1"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数据类型、读写文件机制、数据存储路径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内外部、分区、分桶表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 DDL</a:t>
            </a:r>
            <a:r>
              <a:rPr lang="zh-CN" altLang="en-US" dirty="0"/>
              <a:t>其他语法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常用</a:t>
            </a:r>
            <a:r>
              <a:rPr lang="en-US" altLang="zh-CN" dirty="0"/>
              <a:t>show</a:t>
            </a:r>
            <a:r>
              <a:rPr lang="zh-CN" altLang="en-US" dirty="0"/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可以通过</a:t>
            </a:r>
            <a:r>
              <a:rPr lang="en-US" altLang="zh-CN" dirty="0"/>
              <a:t>desc formatted tablename</a:t>
            </a:r>
            <a:r>
              <a:rPr lang="zh-CN" altLang="zh-CN" dirty="0"/>
              <a:t>查看表的相关</a:t>
            </a:r>
            <a:r>
              <a:rPr lang="en-US" altLang="zh-CN" dirty="0"/>
              <a:t>SerDe</a:t>
            </a:r>
            <a:r>
              <a:rPr lang="zh-CN" altLang="zh-CN" dirty="0"/>
              <a:t>信息。默认如下：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是什么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27351" y="2738316"/>
            <a:ext cx="7197761" cy="13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0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读取文件机制：首先调用</a:t>
            </a:r>
            <a:r>
              <a:rPr lang="en-US" altLang="zh-CN" dirty="0"/>
              <a:t>InputFormat</a:t>
            </a:r>
            <a:r>
              <a:rPr lang="zh-CN" altLang="en-US" dirty="0"/>
              <a:t>（默认</a:t>
            </a:r>
            <a:r>
              <a:rPr lang="en-US" altLang="zh-CN" dirty="0"/>
              <a:t>TextInputFormat</a:t>
            </a:r>
            <a:r>
              <a:rPr lang="zh-CN" altLang="en-US" dirty="0"/>
              <a:t>），返回一条一条</a:t>
            </a:r>
            <a:r>
              <a:rPr lang="en-US" altLang="zh-CN" dirty="0"/>
              <a:t>kv</a:t>
            </a:r>
            <a:r>
              <a:rPr lang="zh-CN" altLang="en-US" dirty="0"/>
              <a:t>键值对记录（默认是一行对应一条键值对）。然后调用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）的</a:t>
            </a:r>
            <a:r>
              <a:rPr lang="en-US" altLang="zh-CN" dirty="0"/>
              <a:t>Deserializer</a:t>
            </a:r>
            <a:r>
              <a:rPr lang="zh-CN" altLang="en-US" dirty="0"/>
              <a:t>，将一条记录中的</a:t>
            </a:r>
            <a:r>
              <a:rPr lang="en-US" altLang="zh-CN" dirty="0"/>
              <a:t>value</a:t>
            </a:r>
            <a:r>
              <a:rPr lang="zh-CN" altLang="en-US" dirty="0"/>
              <a:t>根据分隔符切分为各个字段。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写文件机制：将</a:t>
            </a:r>
            <a:r>
              <a:rPr lang="en-US" altLang="zh-CN" dirty="0"/>
              <a:t>Row</a:t>
            </a:r>
            <a:r>
              <a:rPr lang="zh-CN" altLang="en-US" dirty="0"/>
              <a:t>写入文件时，首先调用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）的</a:t>
            </a:r>
            <a:r>
              <a:rPr lang="en-US" altLang="zh-CN" dirty="0"/>
              <a:t>Serializer</a:t>
            </a:r>
            <a:r>
              <a:rPr lang="zh-CN" altLang="en-US" dirty="0"/>
              <a:t>将对象转换成字节序列，然后调用</a:t>
            </a:r>
            <a:r>
              <a:rPr lang="en-US" altLang="zh-CN" dirty="0"/>
              <a:t>OutputFormat</a:t>
            </a:r>
            <a:r>
              <a:rPr lang="zh-CN" altLang="en-US" dirty="0"/>
              <a:t>将数据写入</a:t>
            </a:r>
            <a:r>
              <a:rPr lang="en-US" altLang="zh-CN" dirty="0"/>
              <a:t>HDFS</a:t>
            </a:r>
            <a:r>
              <a:rPr lang="zh-CN" altLang="en-US" dirty="0"/>
              <a:t>文件中。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读写文件流程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54268" y="3901243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5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4216282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ROW FORMAT</a:t>
            </a:r>
            <a:r>
              <a:rPr lang="zh-CN" altLang="en-US" dirty="0"/>
              <a:t>这一行所代表的是跟读写文件、序列化</a:t>
            </a:r>
            <a:r>
              <a:rPr lang="en-US" altLang="zh-CN" dirty="0"/>
              <a:t>SerDe</a:t>
            </a:r>
            <a:r>
              <a:rPr lang="zh-CN" altLang="en-US" dirty="0"/>
              <a:t>相关的语法，功能有二：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使用哪个</a:t>
            </a:r>
            <a:r>
              <a:rPr lang="en-US" altLang="zh-CN" dirty="0"/>
              <a:t>SerDe</a:t>
            </a:r>
            <a:r>
              <a:rPr lang="zh-CN" altLang="en-US" dirty="0"/>
              <a:t>类进行序列化；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如何指定分隔符。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相关语法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2116156" y="4922378"/>
            <a:ext cx="79390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ROW FORMAT</a:t>
            </a:r>
            <a:r>
              <a:rPr lang="zh-CN" altLang="en-US" dirty="0"/>
              <a:t>是语法关键字，</a:t>
            </a:r>
            <a:r>
              <a:rPr lang="en-US" altLang="zh-CN" dirty="0"/>
              <a:t>DELIMITED</a:t>
            </a:r>
            <a:r>
              <a:rPr lang="zh-CN" altLang="en-US" dirty="0"/>
              <a:t>和</a:t>
            </a:r>
            <a:r>
              <a:rPr lang="en-US" altLang="zh-CN" dirty="0"/>
              <a:t>SERDE</a:t>
            </a:r>
            <a:r>
              <a:rPr lang="zh-CN" altLang="en-US" dirty="0"/>
              <a:t>二选其一。</a:t>
            </a:r>
          </a:p>
          <a:p>
            <a:r>
              <a:rPr lang="zh-CN" altLang="en-US" dirty="0"/>
              <a:t>如果</a:t>
            </a:r>
            <a:r>
              <a:rPr lang="zh-CN" altLang="en-US" b="1" dirty="0">
                <a:solidFill>
                  <a:srgbClr val="92D050"/>
                </a:solidFill>
              </a:rPr>
              <a:t>使用</a:t>
            </a:r>
            <a:r>
              <a:rPr lang="en-US" altLang="zh-CN" b="1" dirty="0">
                <a:solidFill>
                  <a:srgbClr val="92D050"/>
                </a:solidFill>
              </a:rPr>
              <a:t>delimited</a:t>
            </a:r>
            <a:r>
              <a:rPr lang="zh-CN" altLang="en-US" b="1" dirty="0">
                <a:solidFill>
                  <a:srgbClr val="92D050"/>
                </a:solidFill>
              </a:rPr>
              <a:t>表示使用</a:t>
            </a:r>
            <a:r>
              <a:rPr lang="zh-CN" altLang="en-US" b="1" dirty="0">
                <a:solidFill>
                  <a:srgbClr val="FF0000"/>
                </a:solidFill>
              </a:rPr>
              <a:t>默认</a:t>
            </a:r>
            <a:r>
              <a:rPr lang="zh-CN" altLang="en-US" b="1" dirty="0">
                <a:solidFill>
                  <a:srgbClr val="92D050"/>
                </a:solidFill>
              </a:rPr>
              <a:t>的</a:t>
            </a:r>
            <a:r>
              <a:rPr lang="en-US" altLang="zh-CN" b="1" dirty="0">
                <a:solidFill>
                  <a:srgbClr val="92D050"/>
                </a:solidFill>
              </a:rPr>
              <a:t>LazySimpleSerDe</a:t>
            </a:r>
            <a:r>
              <a:rPr lang="zh-CN" altLang="en-US" b="1" dirty="0">
                <a:solidFill>
                  <a:srgbClr val="92D050"/>
                </a:solidFill>
              </a:rPr>
              <a:t>类来处理数据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如果数据文件格式比较特殊可以使用</a:t>
            </a:r>
            <a:r>
              <a:rPr lang="en-US" altLang="zh-CN" dirty="0"/>
              <a:t>ROW FORMAT SERDE serde_name</a:t>
            </a:r>
            <a:r>
              <a:rPr lang="zh-CN" altLang="en-US" dirty="0"/>
              <a:t>指定其他的</a:t>
            </a:r>
            <a:r>
              <a:rPr lang="en-US" altLang="zh-CN" dirty="0"/>
              <a:t>Serde</a:t>
            </a:r>
            <a:r>
              <a:rPr lang="zh-CN" altLang="en-US" dirty="0"/>
              <a:t>类来处理数据</a:t>
            </a:r>
            <a:r>
              <a:rPr lang="en-US" altLang="zh-CN" dirty="0"/>
              <a:t>,</a:t>
            </a:r>
            <a:r>
              <a:rPr lang="zh-CN" altLang="en-US" dirty="0"/>
              <a:t>甚至支持用户自定义</a:t>
            </a:r>
            <a:r>
              <a:rPr lang="en-US" altLang="zh-CN" dirty="0"/>
              <a:t>SerDe</a:t>
            </a:r>
            <a:r>
              <a:rPr lang="zh-CN" altLang="en-US" dirty="0"/>
              <a:t>类。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相关语法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6" y="3238277"/>
            <a:ext cx="906858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LazySimpleSerDe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默认的序列化类，包含</a:t>
            </a:r>
            <a:r>
              <a:rPr lang="en-US" altLang="zh-CN" dirty="0"/>
              <a:t>4</a:t>
            </a:r>
            <a:r>
              <a:rPr lang="zh-CN" altLang="en-US" dirty="0"/>
              <a:t>种子语法，分别用于指定字段之间、集合元素之间、</a:t>
            </a:r>
            <a:r>
              <a:rPr lang="en-US" altLang="zh-CN" dirty="0"/>
              <a:t>map</a:t>
            </a:r>
            <a:r>
              <a:rPr lang="zh-CN" altLang="en-US" dirty="0"/>
              <a:t>映射 </a:t>
            </a:r>
            <a:r>
              <a:rPr lang="en-US" altLang="zh-CN" dirty="0"/>
              <a:t>kv</a:t>
            </a:r>
            <a:r>
              <a:rPr lang="zh-CN" altLang="en-US" dirty="0"/>
              <a:t>之间、换行的分隔符号。</a:t>
            </a:r>
            <a:endParaRPr lang="en-US" altLang="zh-CN" dirty="0"/>
          </a:p>
          <a:p>
            <a:r>
              <a:rPr lang="zh-CN" altLang="en-US" dirty="0"/>
              <a:t>在建表的时候可以根据数据的特点灵活搭配使用。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LazySimpleSerDe</a:t>
            </a:r>
            <a:r>
              <a:rPr lang="zh-CN" altLang="en-US" dirty="0"/>
              <a:t>分隔符指定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5" y="3455925"/>
            <a:ext cx="701862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2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建表时如果没有</a:t>
            </a:r>
            <a:r>
              <a:rPr lang="en-US" altLang="zh-CN" dirty="0"/>
              <a:t>row format</a:t>
            </a:r>
            <a:r>
              <a:rPr lang="zh-CN" altLang="en-US" dirty="0"/>
              <a:t>语法指定分隔符，则采用默认分隔符；</a:t>
            </a:r>
            <a:endParaRPr lang="en-US" altLang="zh-CN" dirty="0"/>
          </a:p>
          <a:p>
            <a:r>
              <a:rPr lang="zh-CN" altLang="en-US" b="1" dirty="0">
                <a:solidFill>
                  <a:srgbClr val="92D050"/>
                </a:solidFill>
              </a:rPr>
              <a:t>默认的分割符是</a:t>
            </a:r>
            <a:r>
              <a:rPr lang="en-US" altLang="zh-CN" b="1" dirty="0">
                <a:solidFill>
                  <a:srgbClr val="92D050"/>
                </a:solidFill>
              </a:rPr>
              <a:t>'\001'</a:t>
            </a:r>
            <a:r>
              <a:rPr lang="zh-CN" altLang="en-US" dirty="0"/>
              <a:t>，是一种特殊的字符，使用的是</a:t>
            </a:r>
            <a:r>
              <a:rPr lang="en-US" altLang="zh-CN" dirty="0"/>
              <a:t>ASCII</a:t>
            </a:r>
            <a:r>
              <a:rPr lang="zh-CN" altLang="en-US" dirty="0"/>
              <a:t>编码的值，键盘是打不出来的。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默认分隔符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23300" y="3030526"/>
            <a:ext cx="6558601" cy="23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068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/>
              <a:t>vim</a:t>
            </a:r>
            <a:r>
              <a:rPr lang="zh-CN" altLang="zh-CN" dirty="0"/>
              <a:t>编辑器中，连续按下</a:t>
            </a:r>
            <a:r>
              <a:rPr lang="en-US" altLang="zh-CN" dirty="0"/>
              <a:t>Ctrl+v/Ctrl+a</a:t>
            </a:r>
            <a:r>
              <a:rPr lang="zh-CN" altLang="zh-CN" dirty="0"/>
              <a:t>即可输入</a:t>
            </a:r>
            <a:r>
              <a:rPr lang="en-US" altLang="zh-CN" dirty="0"/>
              <a:t>'\001' </a:t>
            </a:r>
            <a:r>
              <a:rPr lang="zh-CN" altLang="zh-CN" dirty="0"/>
              <a:t>，显示</a:t>
            </a:r>
            <a:r>
              <a:rPr lang="en-US" altLang="zh-CN" dirty="0">
                <a:solidFill>
                  <a:srgbClr val="0070C0"/>
                </a:solidFill>
              </a:rPr>
              <a:t>^A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zh-CN" dirty="0"/>
              <a:t>在一些文本编辑器中将以</a:t>
            </a:r>
            <a:r>
              <a:rPr lang="en-US" altLang="zh-CN" b="1" dirty="0">
                <a:solidFill>
                  <a:srgbClr val="00B050"/>
                </a:solidFill>
              </a:rPr>
              <a:t>SOH</a:t>
            </a:r>
            <a:r>
              <a:rPr lang="zh-CN" altLang="zh-CN" dirty="0"/>
              <a:t>的形式显示：</a:t>
            </a:r>
          </a:p>
          <a:p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默认分隔符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341" y="2332325"/>
            <a:ext cx="5084607" cy="1265454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574954" y="4593649"/>
            <a:ext cx="342138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数据存储路径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1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表默认存储路径是由</a:t>
            </a:r>
            <a:r>
              <a:rPr lang="en-US" altLang="zh-CN" dirty="0"/>
              <a:t>${HIVE_HOME}/</a:t>
            </a:r>
            <a:r>
              <a:rPr lang="en-US" altLang="zh-CN" dirty="0" err="1"/>
              <a:t>conf</a:t>
            </a:r>
            <a:r>
              <a:rPr lang="en-US" altLang="zh-CN" dirty="0"/>
              <a:t>/hive-site.xml</a:t>
            </a:r>
            <a:r>
              <a:rPr lang="zh-CN" altLang="en-US" dirty="0"/>
              <a:t>配置文件的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属性指定，默认值是：</a:t>
            </a:r>
            <a:r>
              <a:rPr lang="en-US" altLang="zh-CN" b="1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默认存储路径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656603" y="3175119"/>
            <a:ext cx="4297680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67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在该路径下，文件将根据所属的库、表，有规律的存储在对应的文件夹下。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默认存储路径</a:t>
            </a:r>
          </a:p>
        </p:txBody>
      </p:sp>
      <p:pic>
        <p:nvPicPr>
          <p:cNvPr id="9" name="图片 8" descr="C:\Users\AllenWoon\Desktop\Apache Hive V9.0\1、新版讲义\img\Snipaste_2020-11-25_15-18-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57" y="2687585"/>
            <a:ext cx="6949933" cy="29868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399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579" y="2785075"/>
            <a:ext cx="66548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可视化工具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3600" dirty="0"/>
              <a:t>前置</a:t>
            </a:r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建表的时候，可以通过</a:t>
            </a:r>
            <a:r>
              <a:rPr lang="en-US" altLang="zh-CN" b="1" dirty="0">
                <a:solidFill>
                  <a:srgbClr val="92D050"/>
                </a:solidFill>
              </a:rPr>
              <a:t>location</a:t>
            </a:r>
            <a:r>
              <a:rPr lang="zh-CN" altLang="en-US" b="1" dirty="0">
                <a:solidFill>
                  <a:srgbClr val="92D050"/>
                </a:solidFill>
              </a:rPr>
              <a:t>语法来更改数据在</a:t>
            </a:r>
            <a:r>
              <a:rPr lang="en-US" altLang="zh-CN" b="1" dirty="0">
                <a:solidFill>
                  <a:srgbClr val="92D050"/>
                </a:solidFill>
              </a:rPr>
              <a:t>HDFS</a:t>
            </a:r>
            <a:r>
              <a:rPr lang="zh-CN" altLang="en-US" b="1" dirty="0">
                <a:solidFill>
                  <a:srgbClr val="92D050"/>
                </a:solidFill>
              </a:rPr>
              <a:t>上的存储路径</a:t>
            </a:r>
            <a:r>
              <a:rPr lang="zh-CN" altLang="en-US" dirty="0"/>
              <a:t>，使得建表加载数据更加灵活方便。</a:t>
            </a:r>
          </a:p>
          <a:p>
            <a:r>
              <a:rPr lang="zh-CN" altLang="en-US" dirty="0"/>
              <a:t>语法：</a:t>
            </a:r>
            <a:r>
              <a:rPr lang="en-US" altLang="zh-CN" dirty="0"/>
              <a:t>LOCATION '&lt;</a:t>
            </a:r>
            <a:r>
              <a:rPr lang="en-US" altLang="zh-CN" dirty="0" err="1"/>
              <a:t>hdfs_location</a:t>
            </a:r>
            <a:r>
              <a:rPr lang="en-US" altLang="zh-CN" dirty="0"/>
              <a:t>&gt;'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对于已经生成好的数据文件，使用</a:t>
            </a:r>
            <a:r>
              <a:rPr lang="en-US" altLang="zh-CN" dirty="0"/>
              <a:t>location</a:t>
            </a:r>
            <a:r>
              <a:rPr lang="zh-CN" altLang="en-US" dirty="0"/>
              <a:t>指定路径将会很方便。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指定存储路径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" name="直接连接符 2"/>
          <p:cNvCxnSpPr/>
          <p:nvPr/>
        </p:nvCxnSpPr>
        <p:spPr>
          <a:xfrm>
            <a:off x="2179178" y="5477854"/>
            <a:ext cx="15296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案例</a:t>
            </a:r>
            <a:r>
              <a:rPr lang="en-US" altLang="zh-CN" dirty="0">
                <a:solidFill>
                  <a:srgbClr val="FF0000"/>
                </a:solidFill>
              </a:rPr>
              <a:t>--</a:t>
            </a:r>
            <a:r>
              <a:rPr lang="zh-CN" altLang="en-US" dirty="0">
                <a:solidFill>
                  <a:srgbClr val="FF0000"/>
                </a:solidFill>
              </a:rPr>
              <a:t>王者荣耀数据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建表映射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77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建表语法练习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、数据类型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、分隔符指定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、默认分隔符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、指定数据存储路径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51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一、原生数据类型使用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archer.txt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射手的相关信息，包括生命、物防、物攻等属性信息，其中字段之间分隔符为制表符</a:t>
            </a:r>
            <a:r>
              <a:rPr lang="en-US" altLang="zh-CN" dirty="0"/>
              <a:t>\t,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1089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字段含义：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/>
              <a:t>hp_max</a:t>
            </a:r>
            <a:r>
              <a:rPr lang="zh-CN" altLang="en-US" dirty="0"/>
              <a:t>（最大生命）、</a:t>
            </a:r>
            <a:r>
              <a:rPr lang="en-US" altLang="zh-CN" dirty="0"/>
              <a:t>mp_max</a:t>
            </a:r>
            <a:r>
              <a:rPr lang="zh-CN" altLang="en-US" dirty="0"/>
              <a:t>（最大法力）、</a:t>
            </a:r>
            <a:r>
              <a:rPr lang="en-US" altLang="zh-CN" dirty="0"/>
              <a:t>attack_max</a:t>
            </a:r>
            <a:r>
              <a:rPr lang="zh-CN" altLang="en-US" dirty="0"/>
              <a:t>（最高物攻）、</a:t>
            </a:r>
            <a:r>
              <a:rPr lang="en-US" altLang="zh-CN" dirty="0"/>
              <a:t>defense_max</a:t>
            </a:r>
            <a:r>
              <a:rPr lang="zh-CN" altLang="en-US" dirty="0"/>
              <a:t>（最大物防）、</a:t>
            </a:r>
            <a:r>
              <a:rPr lang="en-US" altLang="zh-CN" dirty="0"/>
              <a:t>attack_range</a:t>
            </a:r>
            <a:r>
              <a:rPr lang="zh-CN" altLang="en-US" dirty="0"/>
              <a:t>（攻击范围）、</a:t>
            </a:r>
            <a:r>
              <a:rPr lang="en-US" altLang="zh-CN" dirty="0"/>
              <a:t>role_main</a:t>
            </a:r>
            <a:r>
              <a:rPr lang="zh-CN" altLang="en-US" dirty="0"/>
              <a:t>（主要定位）、</a:t>
            </a:r>
            <a:r>
              <a:rPr lang="en-US" altLang="zh-CN" dirty="0"/>
              <a:t>role_assist</a:t>
            </a:r>
            <a:r>
              <a:rPr lang="zh-CN" altLang="en-US" dirty="0"/>
              <a:t>（次要定位）。</a:t>
            </a:r>
            <a:endParaRPr lang="en-US" altLang="zh-CN" dirty="0"/>
          </a:p>
          <a:p>
            <a:r>
              <a:rPr lang="zh-CN" altLang="zh-CN" dirty="0"/>
              <a:t>分析一下：字段都是基本类型，字段的顺序需要注意一下。</a:t>
            </a:r>
            <a:endParaRPr lang="en-US" altLang="zh-CN" dirty="0"/>
          </a:p>
          <a:p>
            <a:r>
              <a:rPr lang="zh-CN" altLang="zh-CN" dirty="0"/>
              <a:t>字段之间的分隔符是制表符，需要使用</a:t>
            </a:r>
            <a:r>
              <a:rPr lang="en-US" altLang="zh-CN" dirty="0"/>
              <a:t>row format</a:t>
            </a:r>
            <a:r>
              <a:rPr lang="zh-CN" altLang="zh-CN" dirty="0"/>
              <a:t>语法进行指定。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7" y="4130334"/>
            <a:ext cx="6271803" cy="14174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9187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019464"/>
            <a:ext cx="5344591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创建数据库并切换使用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--ddl create table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t_archer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"ID"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英雄名称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最大法力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最高物攻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最大物防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攻击范围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王者荣耀射手信息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0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的默认存储路径下就生成了表对应的文件夹；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archer.txt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704498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mkdir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</a:t>
            </a:r>
            <a:r>
              <a:rPr lang="zh-CN" altLang="en-US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文件上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archer.txt  /user/hive/warehouse/</a:t>
            </a:r>
            <a:r>
              <a:rPr lang="en-US" altLang="zh-CN" sz="1200" dirty="0" err="1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.db/t_archer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42" y="4745471"/>
            <a:ext cx="956392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8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en-US" dirty="0"/>
              <a:t>核心语法：</a:t>
            </a:r>
            <a:r>
              <a:rPr lang="en-US" altLang="zh-CN" dirty="0"/>
              <a:t>row format delimited fields terminated by </a:t>
            </a:r>
            <a:r>
              <a:rPr lang="zh-CN" altLang="en-US" dirty="0"/>
              <a:t>指定字段之间的分隔符。</a:t>
            </a:r>
            <a:endParaRPr lang="en-US" altLang="zh-CN" dirty="0"/>
          </a:p>
          <a:p>
            <a:r>
              <a:rPr lang="zh-CN" altLang="zh-CN" dirty="0"/>
              <a:t>想一想：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这种</a:t>
            </a:r>
            <a:r>
              <a:rPr lang="zh-CN" altLang="en-US" dirty="0">
                <a:solidFill>
                  <a:srgbClr val="92D050"/>
                </a:solidFill>
              </a:rPr>
              <a:t>直接映射文件的</a:t>
            </a:r>
            <a:r>
              <a:rPr lang="zh-CN" altLang="zh-CN" dirty="0">
                <a:solidFill>
                  <a:srgbClr val="92D050"/>
                </a:solidFill>
              </a:rPr>
              <a:t>能力是不是比</a:t>
            </a:r>
            <a:r>
              <a:rPr lang="en-US" altLang="zh-CN" dirty="0">
                <a:solidFill>
                  <a:srgbClr val="92D050"/>
                </a:solidFill>
              </a:rPr>
              <a:t>mysql</a:t>
            </a:r>
            <a:r>
              <a:rPr lang="zh-CN" altLang="zh-CN" dirty="0">
                <a:solidFill>
                  <a:srgbClr val="92D050"/>
                </a:solidFill>
              </a:rPr>
              <a:t>一条一条</a:t>
            </a:r>
            <a:r>
              <a:rPr lang="en-US" altLang="zh-CN" dirty="0">
                <a:solidFill>
                  <a:srgbClr val="92D050"/>
                </a:solidFill>
              </a:rPr>
              <a:t>insert</a:t>
            </a:r>
            <a:r>
              <a:rPr lang="zh-CN" altLang="zh-CN" dirty="0">
                <a:solidFill>
                  <a:srgbClr val="92D050"/>
                </a:solidFill>
              </a:rPr>
              <a:t>插入数据方便多了？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56827" y="3058448"/>
            <a:ext cx="6857704" cy="2807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363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二、复杂数据类型使用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hot_hero_skin_price.txt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热门英雄的相关皮肤价格信息</a:t>
            </a:r>
            <a:r>
              <a:rPr lang="en-US" altLang="zh-CN" dirty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3707242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 err="1"/>
              <a:t>win_rate</a:t>
            </a:r>
            <a:r>
              <a:rPr lang="zh-CN" altLang="en-US" dirty="0"/>
              <a:t>（胜率）、</a:t>
            </a:r>
            <a:r>
              <a:rPr lang="en-US" altLang="zh-CN" dirty="0" err="1"/>
              <a:t>skin_price</a:t>
            </a:r>
            <a:r>
              <a:rPr lang="zh-CN" altLang="en-US" dirty="0"/>
              <a:t>（皮肤及价格）；</a:t>
            </a:r>
          </a:p>
          <a:p>
            <a:r>
              <a:rPr lang="zh-CN" altLang="en-US" dirty="0"/>
              <a:t>分析一下：前</a:t>
            </a:r>
            <a:r>
              <a:rPr lang="en-US" altLang="zh-CN" dirty="0"/>
              <a:t>3</a:t>
            </a:r>
            <a:r>
              <a:rPr lang="zh-CN" altLang="en-US" dirty="0"/>
              <a:t>个字段原生数据类型、最后一个字段复杂类型</a:t>
            </a:r>
            <a:r>
              <a:rPr lang="en-US" altLang="zh-CN" dirty="0"/>
              <a:t>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需要指定</a:t>
            </a:r>
            <a:r>
              <a:rPr lang="zh-CN" altLang="en-US" dirty="0">
                <a:solidFill>
                  <a:srgbClr val="92D050"/>
                </a:solidFill>
              </a:rPr>
              <a:t>字段之间分隔符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集合元素之间分隔符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92D050"/>
                </a:solidFill>
              </a:rPr>
              <a:t>map kv</a:t>
            </a:r>
            <a:r>
              <a:rPr lang="zh-CN" altLang="en-US" dirty="0">
                <a:solidFill>
                  <a:srgbClr val="92D050"/>
                </a:solidFill>
              </a:rPr>
              <a:t>之间分隔符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23" y="4173941"/>
            <a:ext cx="8451312" cy="86875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51382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自带的命令行客户端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优点：不需要额外安装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缺点：编写</a:t>
            </a:r>
            <a:r>
              <a:rPr lang="en-US" altLang="zh-CN" dirty="0"/>
              <a:t>SQL</a:t>
            </a:r>
            <a:r>
              <a:rPr lang="zh-CN" altLang="en-US" dirty="0"/>
              <a:t>环境恶劣，无有效提示，无语法高亮，误操作几率高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Hive CLI</a:t>
            </a:r>
            <a:r>
              <a:rPr lang="zh-CN" altLang="en-US" dirty="0"/>
              <a:t>、</a:t>
            </a:r>
            <a:r>
              <a:rPr lang="en-US" altLang="zh-CN" dirty="0"/>
              <a:t>Beeline CLI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68" y="3645936"/>
            <a:ext cx="6942422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5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668944"/>
            <a:ext cx="5344591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t_hot_hero_skin_price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win_rate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skin_price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字段之间分隔符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'-'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':'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kv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之间分隔符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18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的默认存储路径下就生成了表对应的文件夹；</a:t>
            </a:r>
          </a:p>
          <a:p>
            <a:r>
              <a:rPr lang="zh-CN" altLang="en-US" dirty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hot_hero_skin_price.txt</a:t>
            </a:r>
            <a:r>
              <a:rPr lang="zh-CN" altLang="en-US" dirty="0"/>
              <a:t>文件上传到对应的表文件夹下。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694582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hot_hero_skin_price.txt /user/hive/warehouse/itheima.db/t_hot_hero_skin_price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5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zh-CN" dirty="0"/>
              <a:t>想一想：如果最后一个字段以</a:t>
            </a:r>
            <a:r>
              <a:rPr lang="en-US" altLang="zh-CN" dirty="0"/>
              <a:t>String</a:t>
            </a:r>
            <a:r>
              <a:rPr lang="zh-CN" altLang="zh-CN" dirty="0"/>
              <a:t>类型来定义，后续使用方便吗？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9204" y="2698177"/>
            <a:ext cx="7361906" cy="23523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0935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三、默认分隔符使用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主要战队内最受欢迎的王牌选手信息，字段之间使用的是</a:t>
            </a:r>
            <a:r>
              <a:rPr lang="en-US" altLang="zh-CN" dirty="0"/>
              <a:t>\001</a:t>
            </a:r>
            <a:r>
              <a:rPr lang="zh-CN" altLang="en-US" dirty="0"/>
              <a:t>作为分隔符</a:t>
            </a:r>
            <a:r>
              <a:rPr lang="en-US" altLang="zh-CN" dirty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83172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字段：</a:t>
            </a:r>
            <a:r>
              <a:rPr lang="en-US" altLang="zh-CN" dirty="0"/>
              <a:t>id</a:t>
            </a:r>
            <a:r>
              <a:rPr lang="zh-CN" altLang="zh-CN" dirty="0"/>
              <a:t>、</a:t>
            </a:r>
            <a:r>
              <a:rPr lang="en-US" altLang="zh-CN" dirty="0"/>
              <a:t>team_name</a:t>
            </a:r>
            <a:r>
              <a:rPr lang="zh-CN" altLang="zh-CN" dirty="0"/>
              <a:t>（战队名称）、</a:t>
            </a:r>
            <a:r>
              <a:rPr lang="en-US" altLang="zh-CN" dirty="0"/>
              <a:t>ace_player_name</a:t>
            </a:r>
            <a:r>
              <a:rPr lang="zh-CN" altLang="zh-CN" dirty="0"/>
              <a:t>（王牌选手名字）</a:t>
            </a:r>
          </a:p>
          <a:p>
            <a:r>
              <a:rPr lang="zh-CN" altLang="zh-CN" dirty="0"/>
              <a:t>分析一下：数据都是原生数据类型，且</a:t>
            </a:r>
            <a:r>
              <a:rPr lang="zh-CN" altLang="zh-CN" dirty="0">
                <a:solidFill>
                  <a:srgbClr val="92D050"/>
                </a:solidFill>
              </a:rPr>
              <a:t>字段之间分隔符是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/>
              <a:t>，因此在建表的时候可以省去</a:t>
            </a:r>
            <a:r>
              <a:rPr lang="en-US" altLang="zh-CN" dirty="0"/>
              <a:t>row format</a:t>
            </a:r>
            <a:r>
              <a:rPr lang="zh-CN" altLang="zh-CN" dirty="0"/>
              <a:t>语句，因为</a:t>
            </a:r>
            <a:r>
              <a:rPr lang="en-US" altLang="zh-CN" dirty="0"/>
              <a:t>hive</a:t>
            </a:r>
            <a:r>
              <a:rPr lang="zh-CN" altLang="zh-CN" dirty="0"/>
              <a:t>默认的分隔符就是</a:t>
            </a:r>
            <a:r>
              <a:rPr lang="en-US" altLang="zh-CN" dirty="0"/>
              <a:t>\001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96354" y="3288885"/>
            <a:ext cx="3378650" cy="19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062051"/>
            <a:ext cx="534459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78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建表成功后，把</a:t>
            </a:r>
            <a:r>
              <a:rPr lang="en-US" altLang="zh-CN" dirty="0"/>
              <a:t>team_ace_player.txt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771493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team_ace_player.txt /user/hive/warehouse/itheima.db/t_team_ace_player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78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zh-CN" dirty="0"/>
              <a:t>想一想：</a:t>
            </a:r>
            <a:r>
              <a:rPr lang="zh-CN" altLang="zh-CN" dirty="0">
                <a:solidFill>
                  <a:srgbClr val="92D050"/>
                </a:solidFill>
              </a:rPr>
              <a:t>字段以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>
                <a:solidFill>
                  <a:srgbClr val="92D050"/>
                </a:solidFill>
              </a:rPr>
              <a:t>分隔建表时很方便，那么采集、清洗数据时对数据格式追求有什么启发？</a:t>
            </a:r>
            <a:r>
              <a:rPr lang="zh-CN" altLang="zh-CN" dirty="0"/>
              <a:t>你青睐于什么分隔符？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56779" y="3444952"/>
            <a:ext cx="5257800" cy="1950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2882718" y="5592905"/>
            <a:ext cx="6405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优先考虑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\001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分隔符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24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四、指定数据存储路径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主要战队内最受欢迎的王牌选手信息，字段之间使用的是</a:t>
            </a:r>
            <a:r>
              <a:rPr lang="en-US" altLang="zh-CN" dirty="0"/>
              <a:t>\001</a:t>
            </a:r>
            <a:r>
              <a:rPr lang="zh-CN" altLang="en-US" dirty="0"/>
              <a:t>作为分隔符。</a:t>
            </a:r>
            <a:endParaRPr lang="en-US" altLang="zh-CN" dirty="0"/>
          </a:p>
          <a:p>
            <a:r>
              <a:rPr lang="zh-CN" altLang="en-US" dirty="0"/>
              <a:t>要求把文件上传到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任意路径</a:t>
            </a:r>
            <a:r>
              <a:rPr lang="zh-CN" altLang="en-US" dirty="0"/>
              <a:t>下，不能移动复制，并在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2736890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指定数据存储路径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建表语句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257220"/>
            <a:ext cx="5344591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_location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location ‘/</a:t>
            </a:r>
            <a:r>
              <a:rPr lang="en-US" altLang="zh-CN" sz="1200" dirty="0" err="1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’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4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Sublime</a:t>
            </a:r>
            <a:r>
              <a:rPr lang="zh-CN" altLang="en-US" dirty="0"/>
              <a:t>、</a:t>
            </a:r>
            <a:r>
              <a:rPr lang="en-US" altLang="zh-CN" dirty="0"/>
              <a:t>Emacs </a:t>
            </a:r>
            <a:r>
              <a:rPr lang="zh-CN" altLang="en-US" dirty="0"/>
              <a:t>、</a:t>
            </a:r>
            <a:r>
              <a:rPr lang="en-US" altLang="zh-CN" dirty="0"/>
              <a:t>EditPlus</a:t>
            </a:r>
            <a:r>
              <a:rPr lang="zh-CN" altLang="en-US" dirty="0"/>
              <a:t>、</a:t>
            </a:r>
            <a:r>
              <a:rPr lang="en-US" altLang="zh-CN" dirty="0"/>
              <a:t>UltraEdit</a:t>
            </a:r>
            <a:r>
              <a:rPr lang="zh-CN" altLang="en-US" dirty="0"/>
              <a:t>、</a:t>
            </a:r>
            <a:r>
              <a:rPr lang="en-US" altLang="zh-CN" dirty="0"/>
              <a:t>Visual Studio Code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有些不支持作为客户端连接</a:t>
            </a:r>
            <a:r>
              <a:rPr lang="en-US" altLang="zh-CN" dirty="0"/>
              <a:t>Hive</a:t>
            </a:r>
            <a:r>
              <a:rPr lang="zh-CN" altLang="en-US" dirty="0"/>
              <a:t>服务，但是支持</a:t>
            </a:r>
            <a:r>
              <a:rPr lang="en-US" altLang="zh-CN" dirty="0"/>
              <a:t>SQL</a:t>
            </a:r>
            <a:r>
              <a:rPr lang="zh-CN" altLang="en-US" dirty="0"/>
              <a:t>语法环境，那就再编辑器中开发</a:t>
            </a:r>
            <a:r>
              <a:rPr lang="en-US" altLang="zh-CN" dirty="0"/>
              <a:t>SQL,</a:t>
            </a:r>
            <a:r>
              <a:rPr lang="zh-CN" altLang="en-US" dirty="0"/>
              <a:t>复制到</a:t>
            </a:r>
            <a:r>
              <a:rPr lang="en-US" altLang="zh-CN" dirty="0"/>
              <a:t>Hive CLI</a:t>
            </a:r>
            <a:r>
              <a:rPr lang="zh-CN" altLang="en-US" dirty="0"/>
              <a:t>执行；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有些支持安装插件作为客户端直连</a:t>
            </a:r>
            <a:r>
              <a:rPr lang="en-US" altLang="zh-CN" dirty="0"/>
              <a:t>Hive</a:t>
            </a:r>
            <a:r>
              <a:rPr lang="zh-CN" altLang="en-US" dirty="0"/>
              <a:t>服务；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）文本编辑器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67" y="3571173"/>
            <a:ext cx="4404024" cy="2355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120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建表高阶语法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Hive </a:t>
            </a:r>
            <a:r>
              <a:rPr lang="zh-CN" altLang="en-US" dirty="0">
                <a:solidFill>
                  <a:srgbClr val="FF0000"/>
                </a:solidFill>
              </a:rPr>
              <a:t>内部表、外部表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Tables </a:t>
            </a:r>
            <a:r>
              <a:rPr lang="zh-CN" altLang="en-US" dirty="0">
                <a:solidFill>
                  <a:schemeClr val="tx1"/>
                </a:solidFill>
              </a:rPr>
              <a:t>分区表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Bucketed Tables </a:t>
            </a:r>
            <a:r>
              <a:rPr lang="zh-CN" altLang="en-US" dirty="0">
                <a:solidFill>
                  <a:schemeClr val="tx1"/>
                </a:solidFill>
              </a:rPr>
              <a:t>分桶表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03776" y="2367185"/>
            <a:ext cx="9656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内部表</a:t>
            </a:r>
            <a:r>
              <a:rPr lang="zh-CN" altLang="en-US" dirty="0"/>
              <a:t>（</a:t>
            </a:r>
            <a:r>
              <a:rPr lang="en-US" altLang="zh-CN" dirty="0"/>
              <a:t>Internal table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92D050"/>
                </a:solidFill>
              </a:rPr>
              <a:t>也称为</a:t>
            </a:r>
            <a:r>
              <a:rPr lang="zh-CN" altLang="en-US" dirty="0"/>
              <a:t>被</a:t>
            </a:r>
            <a:r>
              <a:rPr lang="en-US" altLang="zh-CN" dirty="0"/>
              <a:t>Hive</a:t>
            </a:r>
            <a:r>
              <a:rPr lang="zh-CN" altLang="en-US" dirty="0"/>
              <a:t>拥有和管理的</a:t>
            </a:r>
            <a:r>
              <a:rPr lang="zh-CN" altLang="en-US" b="1" dirty="0">
                <a:solidFill>
                  <a:srgbClr val="92D050"/>
                </a:solidFill>
              </a:rPr>
              <a:t>托管表（</a:t>
            </a:r>
            <a:r>
              <a:rPr lang="en-US" altLang="zh-CN" b="1" dirty="0">
                <a:solidFill>
                  <a:srgbClr val="92D050"/>
                </a:solidFill>
              </a:rPr>
              <a:t>Managed table</a:t>
            </a:r>
            <a:r>
              <a:rPr lang="zh-CN" altLang="en-US" b="1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默认情况下创建的表就是内部表，</a:t>
            </a:r>
            <a:r>
              <a:rPr lang="en-US" altLang="zh-CN" dirty="0"/>
              <a:t>Hive</a:t>
            </a:r>
            <a:r>
              <a:rPr lang="zh-CN" altLang="en-US" dirty="0"/>
              <a:t>拥有该表的结构和文件。换句话说，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完全管理表（元数据和数据）的生命周期</a:t>
            </a:r>
            <a:r>
              <a:rPr lang="zh-CN" altLang="en-US" dirty="0"/>
              <a:t>，类似于</a:t>
            </a:r>
            <a:r>
              <a:rPr lang="en-US" altLang="zh-CN" dirty="0"/>
              <a:t>RDBMS</a:t>
            </a:r>
            <a:r>
              <a:rPr lang="zh-CN" altLang="en-US" dirty="0"/>
              <a:t>中的表。</a:t>
            </a:r>
          </a:p>
          <a:p>
            <a:r>
              <a:rPr lang="zh-CN" altLang="en-US" dirty="0"/>
              <a:t>当您删除内部表时，它会删除数据以及表的元数据（</a:t>
            </a:r>
            <a:r>
              <a:rPr lang="en-US" altLang="zh-CN" dirty="0"/>
              <a:t>HDFS</a:t>
            </a:r>
            <a:r>
              <a:rPr lang="zh-CN" altLang="en-US" dirty="0"/>
              <a:t>的文件也会被删除）。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什么是内部表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默认情况下 创建的表就是内部表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2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tablename,</a:t>
            </a:r>
            <a:r>
              <a:rPr lang="zh-CN" altLang="zh-CN" dirty="0"/>
              <a:t>来获取表的</a:t>
            </a:r>
            <a:r>
              <a:rPr lang="zh-CN" altLang="en-US" dirty="0"/>
              <a:t>元数据描述</a:t>
            </a:r>
            <a:r>
              <a:rPr lang="zh-CN" altLang="zh-CN" dirty="0"/>
              <a:t>信息，从中可以看出表的类型。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什么是内部表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17" y="2948299"/>
            <a:ext cx="8575124" cy="21959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8424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外部表</a:t>
            </a:r>
            <a:r>
              <a:rPr lang="zh-CN" altLang="en-US" dirty="0"/>
              <a:t>（</a:t>
            </a:r>
            <a:r>
              <a:rPr lang="en-US" altLang="zh-CN" dirty="0"/>
              <a:t>External table</a:t>
            </a:r>
            <a:r>
              <a:rPr lang="zh-CN" altLang="en-US" dirty="0"/>
              <a:t>）中的数据不是</a:t>
            </a:r>
            <a:r>
              <a:rPr lang="en-US" altLang="zh-CN" dirty="0"/>
              <a:t>Hive</a:t>
            </a:r>
            <a:r>
              <a:rPr lang="zh-CN" altLang="en-US" dirty="0"/>
              <a:t>拥有或管理的，</a:t>
            </a:r>
            <a:r>
              <a:rPr lang="zh-CN" altLang="en-US" dirty="0">
                <a:solidFill>
                  <a:srgbClr val="92D050"/>
                </a:solidFill>
              </a:rPr>
              <a:t>只管理表元数据的生命周期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要创建一个外部表，需要使用</a:t>
            </a:r>
            <a:r>
              <a:rPr lang="en-US" altLang="zh-CN" b="1" dirty="0">
                <a:solidFill>
                  <a:srgbClr val="FF0000"/>
                </a:solidFill>
              </a:rPr>
              <a:t>EXTERNAL</a:t>
            </a:r>
            <a:r>
              <a:rPr lang="zh-CN" altLang="en-US" dirty="0"/>
              <a:t>语法关键字。</a:t>
            </a:r>
          </a:p>
          <a:p>
            <a:r>
              <a:rPr lang="zh-CN" altLang="en-US" dirty="0"/>
              <a:t>删除外部表只会删除元数据，而不会删除实际数据（不会删除</a:t>
            </a:r>
            <a:r>
              <a:rPr lang="en-US" altLang="zh-CN" dirty="0"/>
              <a:t>HDFS</a:t>
            </a:r>
            <a:r>
              <a:rPr lang="zh-CN" altLang="en-US" dirty="0"/>
              <a:t>的数据）。在</a:t>
            </a:r>
            <a:r>
              <a:rPr lang="en-US" altLang="zh-CN" dirty="0"/>
              <a:t>Hive</a:t>
            </a:r>
            <a:r>
              <a:rPr lang="zh-CN" altLang="en-US" dirty="0"/>
              <a:t>外部仍然可以访问实际数据。</a:t>
            </a:r>
          </a:p>
          <a:p>
            <a:r>
              <a:rPr lang="zh-CN" altLang="en-US" dirty="0"/>
              <a:t>实际场景中，外部表</a:t>
            </a:r>
            <a:r>
              <a:rPr lang="zh-CN" altLang="en-US" dirty="0">
                <a:solidFill>
                  <a:srgbClr val="FF0000"/>
                </a:solidFill>
              </a:rPr>
              <a:t>搭配</a:t>
            </a:r>
            <a:r>
              <a:rPr lang="en-US" altLang="zh-CN" dirty="0">
                <a:solidFill>
                  <a:srgbClr val="FF0000"/>
                </a:solidFill>
              </a:rPr>
              <a:t>location</a:t>
            </a:r>
            <a:r>
              <a:rPr lang="zh-CN" altLang="en-US" dirty="0">
                <a:solidFill>
                  <a:srgbClr val="FF0000"/>
                </a:solidFill>
              </a:rPr>
              <a:t>语法指定数据的路径</a:t>
            </a:r>
            <a:r>
              <a:rPr lang="zh-CN" altLang="en-US" dirty="0"/>
              <a:t>，可以让数据更安全。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什么是外部表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创建外部表 需要关键字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external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外部表数据存储路径不指定 默认规则和内部表一致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关键字指定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9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tablename,</a:t>
            </a:r>
            <a:r>
              <a:rPr lang="zh-CN" altLang="zh-CN" dirty="0"/>
              <a:t>来获取表的</a:t>
            </a:r>
            <a:r>
              <a:rPr lang="zh-CN" altLang="en-US" dirty="0"/>
              <a:t>元数据描述</a:t>
            </a:r>
            <a:r>
              <a:rPr lang="zh-CN" altLang="zh-CN" dirty="0"/>
              <a:t>信息，从中可以看出表的类型。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什么是外部表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74" y="2757707"/>
            <a:ext cx="7550479" cy="24637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883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无论内部表还是外部表，</a:t>
            </a:r>
            <a:r>
              <a:rPr lang="en-US" altLang="zh-CN" dirty="0"/>
              <a:t>Hive</a:t>
            </a:r>
            <a:r>
              <a:rPr lang="zh-CN" altLang="en-US" dirty="0"/>
              <a:t>都在</a:t>
            </a:r>
            <a:r>
              <a:rPr lang="en-US" altLang="zh-CN" dirty="0"/>
              <a:t>Hive Metastore</a:t>
            </a:r>
            <a:r>
              <a:rPr lang="zh-CN" altLang="en-US" dirty="0"/>
              <a:t>中管理表定义、字段类型等元数据信息。</a:t>
            </a:r>
            <a:endParaRPr lang="en-US" altLang="zh-CN" dirty="0"/>
          </a:p>
          <a:p>
            <a:r>
              <a:rPr lang="zh-CN" altLang="en-US" dirty="0"/>
              <a:t>删除内部表时，除了会从</a:t>
            </a:r>
            <a:r>
              <a:rPr lang="en-US" altLang="zh-CN" dirty="0"/>
              <a:t>Metastore</a:t>
            </a:r>
            <a:r>
              <a:rPr lang="zh-CN" altLang="en-US" dirty="0"/>
              <a:t>中删除表元数据，还会从</a:t>
            </a:r>
            <a:r>
              <a:rPr lang="en-US" altLang="zh-CN" dirty="0"/>
              <a:t>HDFS</a:t>
            </a:r>
            <a:r>
              <a:rPr lang="zh-CN" altLang="en-US" dirty="0"/>
              <a:t>中删除其所有数据文件。</a:t>
            </a:r>
          </a:p>
          <a:p>
            <a:r>
              <a:rPr lang="zh-CN" altLang="en-US" dirty="0"/>
              <a:t>删除外部表时，只会从</a:t>
            </a:r>
            <a:r>
              <a:rPr lang="en-US" altLang="zh-CN" dirty="0"/>
              <a:t>Metastore</a:t>
            </a:r>
            <a:r>
              <a:rPr lang="zh-CN" altLang="en-US" dirty="0"/>
              <a:t>中删除表的元数据，并保持</a:t>
            </a:r>
            <a:r>
              <a:rPr lang="en-US" altLang="zh-CN" dirty="0"/>
              <a:t>HDFS</a:t>
            </a:r>
            <a:r>
              <a:rPr lang="zh-CN" altLang="en-US" dirty="0"/>
              <a:t>位置中的实际数据不变。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89348" y="3170489"/>
            <a:ext cx="6992661" cy="30508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751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针对创建好的内部表</a:t>
            </a:r>
            <a:r>
              <a:rPr lang="en-US" altLang="zh-CN" dirty="0"/>
              <a:t>student</a:t>
            </a:r>
            <a:r>
              <a:rPr lang="zh-CN" altLang="en-US" dirty="0"/>
              <a:t>、外部表</a:t>
            </a:r>
            <a:r>
              <a:rPr lang="en-US" altLang="zh-CN" dirty="0"/>
              <a:t>student_ext,</a:t>
            </a:r>
            <a:r>
              <a:rPr lang="zh-CN" altLang="en-US" dirty="0"/>
              <a:t>分别上传结构化数据文件</a:t>
            </a:r>
            <a:r>
              <a:rPr lang="en-US" altLang="zh-CN" dirty="0"/>
              <a:t>students.txt</a:t>
            </a:r>
            <a:r>
              <a:rPr lang="zh-CN" altLang="en-US" dirty="0"/>
              <a:t>到对应的表路径下；</a:t>
            </a:r>
            <a:endParaRPr lang="en-US" altLang="zh-CN" dirty="0"/>
          </a:p>
          <a:p>
            <a:r>
              <a:rPr lang="zh-CN" altLang="en-US" dirty="0"/>
              <a:t>确定数据被</a:t>
            </a:r>
            <a:r>
              <a:rPr lang="en-US" altLang="zh-CN" dirty="0"/>
              <a:t>Hive</a:t>
            </a:r>
            <a:r>
              <a:rPr lang="zh-CN" altLang="en-US" dirty="0"/>
              <a:t>解析加载成功。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586384" y="3696099"/>
            <a:ext cx="430181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pwd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/root/hivedata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526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Apr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11:04 students.txt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/stu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/user/hive/warehouse/itheima.db/student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196" y="2453859"/>
            <a:ext cx="4363780" cy="4002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右箭头 3"/>
          <p:cNvSpPr/>
          <p:nvPr/>
        </p:nvSpPr>
        <p:spPr>
          <a:xfrm>
            <a:off x="5541947" y="4007978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5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</a:t>
            </a:r>
            <a:r>
              <a:rPr lang="en-US" altLang="zh-CN" dirty="0"/>
              <a:t>drop table tablename </a:t>
            </a:r>
            <a:r>
              <a:rPr lang="zh-CN" altLang="en-US" dirty="0"/>
              <a:t>命令，分别在</a:t>
            </a:r>
            <a:r>
              <a:rPr lang="en-US" altLang="zh-CN" dirty="0"/>
              <a:t>Hive</a:t>
            </a:r>
            <a:r>
              <a:rPr lang="zh-CN" altLang="en-US" dirty="0"/>
              <a:t>中和</a:t>
            </a:r>
            <a:r>
              <a:rPr lang="en-US" altLang="zh-CN" dirty="0"/>
              <a:t>HDFS</a:t>
            </a:r>
            <a:r>
              <a:rPr lang="zh-CN" altLang="en-US" dirty="0"/>
              <a:t>中查看效果。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中的表信息全被删除，不管是内部表还是外部表。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HDFS</a:t>
            </a:r>
            <a:r>
              <a:rPr lang="zh-CN" altLang="en-US" dirty="0"/>
              <a:t>上，外部表对应的数据文件原封不动，内部表对应的数据文件连同文件夹一起被删除。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068411" y="3968397"/>
            <a:ext cx="2606282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298911" y="3968397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25" y="3713300"/>
            <a:ext cx="5530274" cy="1108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415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IntelliJ IDEA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DataGrip</a:t>
            </a:r>
            <a:r>
              <a:rPr lang="zh-CN" altLang="en-US" dirty="0"/>
              <a:t>、</a:t>
            </a:r>
            <a:r>
              <a:rPr lang="en-US" altLang="zh-CN" dirty="0"/>
              <a:t>Dbeaver</a:t>
            </a:r>
            <a:r>
              <a:rPr lang="zh-CN" altLang="en-US" dirty="0"/>
              <a:t>、</a:t>
            </a:r>
            <a:r>
              <a:rPr lang="en-US" altLang="zh-CN" dirty="0"/>
              <a:t>SQuirrel SQL Client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平台中通过</a:t>
            </a:r>
            <a:r>
              <a:rPr lang="en-US" altLang="zh-CN" dirty="0"/>
              <a:t>JDBC</a:t>
            </a:r>
            <a:r>
              <a:rPr lang="zh-CN" altLang="en-US" dirty="0"/>
              <a:t>连接</a:t>
            </a:r>
            <a:r>
              <a:rPr lang="en-US" altLang="zh-CN" dirty="0"/>
              <a:t>HiveServer2</a:t>
            </a:r>
            <a:r>
              <a:rPr lang="zh-CN" altLang="en-US" dirty="0"/>
              <a:t>的图形界面工具；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这类工具往往专门针对</a:t>
            </a:r>
            <a:r>
              <a:rPr lang="en-US" altLang="zh-CN" dirty="0"/>
              <a:t>SQL</a:t>
            </a:r>
            <a:r>
              <a:rPr lang="zh-CN" altLang="en-US" dirty="0"/>
              <a:t>类软件进行开发优化、页面美观大方，操作简洁，更重要的是</a:t>
            </a:r>
            <a:r>
              <a:rPr lang="en-US" altLang="zh-CN" dirty="0"/>
              <a:t>SQL</a:t>
            </a:r>
            <a:r>
              <a:rPr lang="zh-CN" altLang="en-US" dirty="0"/>
              <a:t>编辑环境优雅；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SQL</a:t>
            </a:r>
            <a:r>
              <a:rPr lang="zh-CN" altLang="en-US" dirty="0"/>
              <a:t>语法智能提示补全、关键字高亮、查询结果智能显示、按钮操作大于命令操作；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15" y="3512321"/>
            <a:ext cx="6096528" cy="2894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2667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当需要通过</a:t>
            </a:r>
            <a:r>
              <a:rPr lang="en-US" altLang="zh-CN" dirty="0"/>
              <a:t>Hive</a:t>
            </a:r>
            <a:r>
              <a:rPr lang="zh-CN" altLang="en-US" dirty="0"/>
              <a:t>完全管理控制表的整个生命周期时，请使用内部表。</a:t>
            </a:r>
          </a:p>
          <a:p>
            <a:r>
              <a:rPr lang="zh-CN" altLang="en-US" dirty="0"/>
              <a:t>当数据来之不易，防止误删，请使用外部表，因为即使删除表，文件也会被保留。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如何选择内、外部表</a:t>
            </a:r>
          </a:p>
        </p:txBody>
      </p:sp>
    </p:spTree>
    <p:extLst>
      <p:ext uri="{BB962C8B-B14F-4D97-AF65-F5344CB8AC3E}">
        <p14:creationId xmlns:p14="http://schemas.microsoft.com/office/powerpoint/2010/main" val="442073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在创建外部表的时候，可以使用</a:t>
            </a:r>
            <a:r>
              <a:rPr lang="en-US" altLang="zh-CN" dirty="0"/>
              <a:t>location</a:t>
            </a:r>
            <a:r>
              <a:rPr lang="zh-CN" altLang="en-US" dirty="0"/>
              <a:t>指定存储位置路径，如果不指定会如何？</a:t>
            </a:r>
            <a:endParaRPr lang="en-US" altLang="zh-CN" dirty="0"/>
          </a:p>
          <a:p>
            <a:r>
              <a:rPr lang="zh-CN" altLang="en-US" dirty="0"/>
              <a:t>创建内部表的时候，是否可以使用</a:t>
            </a:r>
            <a:r>
              <a:rPr lang="en-US" altLang="zh-CN" dirty="0"/>
              <a:t>location</a:t>
            </a:r>
            <a:r>
              <a:rPr lang="zh-CN" altLang="en-US" dirty="0"/>
              <a:t>指定？</a:t>
            </a:r>
            <a:endParaRPr lang="en-US" altLang="zh-CN" dirty="0"/>
          </a:p>
          <a:p>
            <a:r>
              <a:rPr lang="zh-CN" altLang="en-US" dirty="0"/>
              <a:t>是否意味着</a:t>
            </a:r>
            <a:r>
              <a:rPr lang="en-US" altLang="zh-CN" dirty="0"/>
              <a:t>Hive</a:t>
            </a:r>
            <a:r>
              <a:rPr lang="zh-CN" altLang="en-US" dirty="0"/>
              <a:t>表的数据在</a:t>
            </a:r>
            <a:r>
              <a:rPr lang="en-US" altLang="zh-CN" dirty="0"/>
              <a:t>HDFS</a:t>
            </a:r>
            <a:r>
              <a:rPr lang="zh-CN" altLang="en-US" dirty="0"/>
              <a:t>上的位置不是一定要在</a:t>
            </a:r>
            <a:r>
              <a:rPr lang="en-US" altLang="zh-CN" dirty="0"/>
              <a:t>/user/hive/warehouse</a:t>
            </a:r>
            <a:r>
              <a:rPr lang="zh-CN" altLang="en-US" dirty="0"/>
              <a:t>下？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再探究</a:t>
            </a:r>
          </a:p>
        </p:txBody>
      </p:sp>
    </p:spTree>
    <p:extLst>
      <p:ext uri="{BB962C8B-B14F-4D97-AF65-F5344CB8AC3E}">
        <p14:creationId xmlns:p14="http://schemas.microsoft.com/office/powerpoint/2010/main" val="714930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在创建外部表的时候，可以使用</a:t>
            </a:r>
            <a:r>
              <a:rPr lang="en-US" altLang="zh-CN" dirty="0"/>
              <a:t>location</a:t>
            </a:r>
            <a:r>
              <a:rPr lang="zh-CN" altLang="en-US" dirty="0"/>
              <a:t>指定存储位置路径，如果不指定会如何？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如果不指定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，外部表的默认路径也是位于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>
                <a:solidFill>
                  <a:srgbClr val="92D050"/>
                </a:solidFill>
              </a:rPr>
              <a:t>，由默认参数控制。</a:t>
            </a:r>
          </a:p>
          <a:p>
            <a:r>
              <a:rPr lang="zh-CN" altLang="en-US" dirty="0"/>
              <a:t>创建内部表的时候，是否可以使用</a:t>
            </a:r>
            <a:r>
              <a:rPr lang="en-US" altLang="zh-CN" dirty="0"/>
              <a:t>location</a:t>
            </a:r>
            <a:r>
              <a:rPr lang="zh-CN" altLang="en-US" dirty="0"/>
              <a:t>指定？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内部表可以使用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指定位置的。</a:t>
            </a:r>
          </a:p>
          <a:p>
            <a:r>
              <a:rPr lang="zh-CN" altLang="en-US" dirty="0"/>
              <a:t>是否意味着</a:t>
            </a:r>
            <a:r>
              <a:rPr lang="en-US" altLang="zh-CN" dirty="0"/>
              <a:t>Hive</a:t>
            </a:r>
            <a:r>
              <a:rPr lang="zh-CN" altLang="en-US" dirty="0"/>
              <a:t>表的数据在</a:t>
            </a:r>
            <a:r>
              <a:rPr lang="en-US" altLang="zh-CN" dirty="0"/>
              <a:t>HDFS</a:t>
            </a:r>
            <a:r>
              <a:rPr lang="zh-CN" altLang="en-US" dirty="0"/>
              <a:t>上的位置不是一定要在</a:t>
            </a:r>
            <a:r>
              <a:rPr lang="en-US" altLang="zh-CN" dirty="0"/>
              <a:t>/user/hive/warehouse</a:t>
            </a:r>
            <a:r>
              <a:rPr lang="zh-CN" altLang="en-US" dirty="0"/>
              <a:t>下？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不一定，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中表数据存储位置，不管内部表还是外部表，默认都是在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>
                <a:solidFill>
                  <a:srgbClr val="92D050"/>
                </a:solidFill>
              </a:rPr>
              <a:t>，当然可以在建表的时候通过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关键字指定存储位置在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en-US" dirty="0">
                <a:solidFill>
                  <a:srgbClr val="92D050"/>
                </a:solidFill>
              </a:rPr>
              <a:t>的任意路径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表对应的数据在</a:t>
            </a:r>
            <a:r>
              <a:rPr lang="en-US" altLang="zh-CN" dirty="0"/>
              <a:t>HDFS</a:t>
            </a:r>
            <a:r>
              <a:rPr lang="zh-CN" altLang="en-US" dirty="0"/>
              <a:t>上的存储位置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关键字的作用</a:t>
            </a:r>
          </a:p>
        </p:txBody>
      </p:sp>
    </p:spTree>
    <p:extLst>
      <p:ext uri="{BB962C8B-B14F-4D97-AF65-F5344CB8AC3E}">
        <p14:creationId xmlns:p14="http://schemas.microsoft.com/office/powerpoint/2010/main" val="4042114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内部表、外部表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Partitioned Tables </a:t>
            </a:r>
            <a:r>
              <a:rPr lang="zh-CN" altLang="en-US" dirty="0">
                <a:solidFill>
                  <a:srgbClr val="FF0000"/>
                </a:solidFill>
              </a:rPr>
              <a:t>分区表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Bucketed Tables </a:t>
            </a:r>
            <a:r>
              <a:rPr lang="zh-CN" altLang="en-US" dirty="0">
                <a:solidFill>
                  <a:schemeClr val="tx1"/>
                </a:solidFill>
              </a:rPr>
              <a:t>分桶表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77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分区表产生背景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</a:t>
            </a:r>
            <a:r>
              <a:rPr lang="en-US" altLang="zh-CN" dirty="0"/>
              <a:t>6</a:t>
            </a:r>
            <a:r>
              <a:rPr lang="zh-CN" altLang="en-US" dirty="0"/>
              <a:t>份结构化数据文件，分别记录了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中</a:t>
            </a:r>
            <a:r>
              <a:rPr lang="en-US" altLang="zh-CN" dirty="0"/>
              <a:t>6</a:t>
            </a:r>
            <a:r>
              <a:rPr lang="zh-CN" altLang="en-US" dirty="0"/>
              <a:t>种位置的英雄相关信息。</a:t>
            </a:r>
            <a:endParaRPr lang="en-US" altLang="zh-CN" dirty="0"/>
          </a:p>
          <a:p>
            <a:r>
              <a:rPr lang="zh-CN" altLang="en-US" dirty="0"/>
              <a:t>现要求通过建立一张表</a:t>
            </a:r>
            <a:r>
              <a:rPr lang="en-US" altLang="zh-CN" dirty="0"/>
              <a:t>t_all_hero</a:t>
            </a:r>
            <a:r>
              <a:rPr lang="zh-CN" altLang="en-US" dirty="0"/>
              <a:t>，把</a:t>
            </a:r>
            <a:r>
              <a:rPr lang="en-US" altLang="zh-CN" dirty="0"/>
              <a:t>6</a:t>
            </a:r>
            <a:r>
              <a:rPr lang="zh-CN" altLang="en-US" dirty="0"/>
              <a:t>份文件同时映射加载。</a:t>
            </a:r>
          </a:p>
        </p:txBody>
      </p:sp>
    </p:spTree>
    <p:extLst>
      <p:ext uri="{BB962C8B-B14F-4D97-AF65-F5344CB8AC3E}">
        <p14:creationId xmlns:p14="http://schemas.microsoft.com/office/powerpoint/2010/main" val="671268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建表并且加载数据文件到</a:t>
            </a:r>
            <a:r>
              <a:rPr lang="en-US" altLang="zh-CN" dirty="0"/>
              <a:t>HDFS</a:t>
            </a:r>
            <a:r>
              <a:rPr lang="zh-CN" altLang="en-US" dirty="0"/>
              <a:t>指定路径下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产生背景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978253"/>
            <a:ext cx="3006541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273899" y="3914066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3145177"/>
            <a:ext cx="5769775" cy="2159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8523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现要求查询</a:t>
            </a:r>
            <a:r>
              <a:rPr lang="en-US" altLang="zh-CN" dirty="0"/>
              <a:t>role_main</a:t>
            </a:r>
            <a:r>
              <a:rPr lang="zh-CN" altLang="zh-CN" dirty="0"/>
              <a:t>主要定位是射手并且</a:t>
            </a:r>
            <a:r>
              <a:rPr lang="en-US" altLang="zh-CN" dirty="0"/>
              <a:t>hp_max</a:t>
            </a:r>
            <a:r>
              <a:rPr lang="zh-CN" altLang="zh-CN" dirty="0"/>
              <a:t>最大生命大于</a:t>
            </a:r>
            <a:r>
              <a:rPr lang="en-US" altLang="zh-CN" dirty="0"/>
              <a:t>6000</a:t>
            </a:r>
            <a:r>
              <a:rPr lang="zh-CN" altLang="zh-CN" dirty="0"/>
              <a:t>的有几个，</a:t>
            </a:r>
            <a:r>
              <a:rPr lang="en-US" altLang="zh-CN" dirty="0"/>
              <a:t>sql</a:t>
            </a:r>
            <a:r>
              <a:rPr lang="zh-CN" altLang="zh-CN" dirty="0"/>
              <a:t>语句如下：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产生背景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07433" y="2713334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614587" y="3426120"/>
            <a:ext cx="683663" cy="81608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46" y="4320691"/>
            <a:ext cx="6803055" cy="22268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5755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语句的背后</a:t>
            </a:r>
            <a:r>
              <a:rPr lang="zh-CN" altLang="en-US" b="1" dirty="0">
                <a:solidFill>
                  <a:srgbClr val="FF0000"/>
                </a:solidFill>
              </a:rPr>
              <a:t>需要进行全表扫描</a:t>
            </a:r>
            <a:r>
              <a:rPr lang="zh-CN" altLang="en-US" dirty="0"/>
              <a:t>才能过滤出结果，对于</a:t>
            </a:r>
            <a:r>
              <a:rPr lang="en-US" altLang="zh-CN" dirty="0"/>
              <a:t>hive</a:t>
            </a:r>
            <a:r>
              <a:rPr lang="zh-CN" altLang="en-US" dirty="0"/>
              <a:t>来说需要扫描每一个文件。如果数据</a:t>
            </a:r>
            <a:r>
              <a:rPr lang="zh-CN" altLang="en-US" dirty="0">
                <a:solidFill>
                  <a:srgbClr val="FF0000"/>
                </a:solidFill>
              </a:rPr>
              <a:t>文件个数特别多的话，扫描效率很慢也没必要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本需求中，只需要扫描</a:t>
            </a:r>
            <a:r>
              <a:rPr lang="en-US" altLang="zh-CN" dirty="0"/>
              <a:t>archer.txt</a:t>
            </a:r>
            <a:r>
              <a:rPr lang="zh-CN" altLang="en-US" dirty="0"/>
              <a:t>文件即可，</a:t>
            </a:r>
            <a:r>
              <a:rPr lang="zh-CN" altLang="en-US" dirty="0">
                <a:solidFill>
                  <a:srgbClr val="92D050"/>
                </a:solidFill>
              </a:rPr>
              <a:t>如何优化可以加快查询，减少全表扫描呢？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指定文件扫描</a:t>
            </a:r>
            <a:r>
              <a:rPr lang="zh-CN" altLang="en-US" dirty="0"/>
              <a:t>和全表扫描，效率还是存在差异的。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分区表产生背景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828607" y="1346007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18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Hive</a:t>
            </a:r>
            <a:r>
              <a:rPr lang="zh-CN" altLang="en-US" dirty="0"/>
              <a:t>表对应的数据量大、文件个数多时，为了</a:t>
            </a:r>
            <a:r>
              <a:rPr lang="zh-CN" altLang="en-US" b="1" dirty="0">
                <a:solidFill>
                  <a:srgbClr val="FF0000"/>
                </a:solidFill>
              </a:rPr>
              <a:t>避免查询时全表扫描数据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支持</a:t>
            </a:r>
            <a:r>
              <a:rPr lang="zh-CN" altLang="en-US" dirty="0">
                <a:solidFill>
                  <a:srgbClr val="92D050"/>
                </a:solidFill>
              </a:rPr>
              <a:t>根据指定的字段对表进行分区</a:t>
            </a:r>
            <a:r>
              <a:rPr lang="zh-CN" altLang="en-US" dirty="0"/>
              <a:t>，分区的字段可以是日期、地域、种类等具有标识意义的字段。</a:t>
            </a:r>
            <a:endParaRPr lang="en-US" altLang="zh-CN" dirty="0"/>
          </a:p>
          <a:p>
            <a:r>
              <a:rPr lang="zh-CN" altLang="en-US" dirty="0"/>
              <a:t>比如把一整年的数据根据月份划分</a:t>
            </a:r>
            <a:r>
              <a:rPr lang="en-US" altLang="zh-CN" dirty="0"/>
              <a:t>12</a:t>
            </a:r>
            <a:r>
              <a:rPr lang="zh-CN" altLang="en-US" dirty="0"/>
              <a:t>个月（</a:t>
            </a:r>
            <a:r>
              <a:rPr lang="en-US" altLang="zh-CN" dirty="0"/>
              <a:t>12</a:t>
            </a:r>
            <a:r>
              <a:rPr lang="zh-CN" altLang="en-US" dirty="0"/>
              <a:t>个分区），后续就可以查询指定月份分区的数据，尽可能避免了全表扫描查询。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0" y="2982481"/>
            <a:ext cx="6210838" cy="33545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683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3701" y="3478138"/>
            <a:ext cx="579404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IntelliJ IDEA</a:t>
            </a:r>
            <a:r>
              <a:rPr lang="zh-CN" altLang="en-US" dirty="0"/>
              <a:t>是</a:t>
            </a:r>
            <a:r>
              <a:rPr lang="en-US" altLang="zh-CN" dirty="0"/>
              <a:t>JetBrains</a:t>
            </a:r>
            <a:r>
              <a:rPr lang="zh-CN" altLang="en-US" dirty="0"/>
              <a:t>公司的产品，是</a:t>
            </a:r>
            <a:r>
              <a:rPr lang="en-US" altLang="zh-CN" dirty="0"/>
              <a:t>java</a:t>
            </a:r>
            <a:r>
              <a:rPr lang="zh-CN" altLang="en-US" dirty="0"/>
              <a:t>编程语言开发的集成环境。</a:t>
            </a:r>
            <a:endParaRPr lang="en-US" altLang="zh-CN" dirty="0"/>
          </a:p>
          <a:p>
            <a:r>
              <a:rPr lang="zh-CN" altLang="en-US" dirty="0"/>
              <a:t>在业界被公认为最好的</a:t>
            </a:r>
            <a:r>
              <a:rPr lang="en-US" altLang="zh-CN" dirty="0"/>
              <a:t>java</a:t>
            </a:r>
            <a:r>
              <a:rPr lang="zh-CN" altLang="en-US" dirty="0"/>
              <a:t>开发工具，尤其在智能代码助手、代码自动提示、重构、代码分析、 创新的</a:t>
            </a:r>
            <a:r>
              <a:rPr lang="en-US" altLang="zh-CN" dirty="0"/>
              <a:t>GUI</a:t>
            </a:r>
            <a:r>
              <a:rPr lang="zh-CN" altLang="en-US" dirty="0"/>
              <a:t>设计等方面的功能可以说是超常的。</a:t>
            </a:r>
            <a:endParaRPr lang="en-US" altLang="zh-CN" dirty="0"/>
          </a:p>
          <a:p>
            <a:r>
              <a:rPr lang="en-US" altLang="zh-CN" dirty="0"/>
              <a:t>IntelliJ IDEA </a:t>
            </a:r>
            <a:r>
              <a:rPr lang="zh-CN" altLang="en-US" dirty="0"/>
              <a:t>还有丰富的插件，其中就内置集成了</a:t>
            </a:r>
            <a:r>
              <a:rPr lang="en-US" altLang="zh-CN" dirty="0"/>
              <a:t>Database</a:t>
            </a:r>
            <a:r>
              <a:rPr lang="zh-CN" altLang="en-US" dirty="0"/>
              <a:t>插件，支持操作各种主流的数据库、数据仓库。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55" y="3277822"/>
            <a:ext cx="3263048" cy="34592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98135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分区表语法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注意：</a:t>
            </a:r>
            <a:r>
              <a:rPr lang="zh-CN" altLang="zh-CN" b="1" dirty="0">
                <a:solidFill>
                  <a:srgbClr val="FF0000"/>
                </a:solidFill>
              </a:rPr>
              <a:t>分区字段不能是表中已经存在的字段</a:t>
            </a:r>
            <a:r>
              <a:rPr lang="zh-CN" altLang="zh-CN" dirty="0"/>
              <a:t>，因为分区字段最终也会以</a:t>
            </a:r>
            <a:r>
              <a:rPr lang="zh-CN" altLang="zh-CN" b="1" dirty="0"/>
              <a:t>虚拟字段</a:t>
            </a:r>
            <a:r>
              <a:rPr lang="zh-CN" altLang="zh-CN" dirty="0"/>
              <a:t>的形式显示在表结构上。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65995" y="3294446"/>
            <a:ext cx="503936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分区表建表语法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....)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data_type,…);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64F624-2C48-DAD0-83FD-A085EB77C7BC}"/>
                  </a:ext>
                </a:extLst>
              </p14:cNvPr>
              <p14:cNvContentPartPr/>
              <p14:nvPr/>
            </p14:nvContentPartPr>
            <p14:xfrm>
              <a:off x="1419137" y="2489246"/>
              <a:ext cx="3332880" cy="78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64F624-2C48-DAD0-83FD-A085EB77C7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0497" y="2480246"/>
                <a:ext cx="33505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13C3C39-F523-0196-E51C-E3F4BA1ACA18}"/>
                  </a:ext>
                </a:extLst>
              </p14:cNvPr>
              <p14:cNvContentPartPr/>
              <p14:nvPr/>
            </p14:nvContentPartPr>
            <p14:xfrm>
              <a:off x="5059457" y="4502006"/>
              <a:ext cx="564480" cy="9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13C3C39-F523-0196-E51C-E3F4BA1ACA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817" y="4493006"/>
                <a:ext cx="582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9F7564D-122A-5BBE-E763-B84E5A1A844D}"/>
                  </a:ext>
                </a:extLst>
              </p14:cNvPr>
              <p14:cNvContentPartPr/>
              <p14:nvPr/>
            </p14:nvContentPartPr>
            <p14:xfrm>
              <a:off x="6444377" y="4484726"/>
              <a:ext cx="636840" cy="9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9F7564D-122A-5BBE-E763-B84E5A1A84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5377" y="4476086"/>
                <a:ext cx="65448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653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针对《王者荣耀》英雄数据，重新创建一张分区表</a:t>
            </a:r>
            <a:r>
              <a:rPr lang="en-US" altLang="zh-CN" b="1" dirty="0"/>
              <a:t>t_all_hero_part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92D050"/>
                </a:solidFill>
              </a:rPr>
              <a:t>以</a:t>
            </a:r>
            <a:r>
              <a:rPr lang="en-US" altLang="zh-CN" b="1" dirty="0">
                <a:solidFill>
                  <a:srgbClr val="FF0000"/>
                </a:solidFill>
              </a:rPr>
              <a:t>role</a:t>
            </a:r>
            <a:r>
              <a:rPr lang="zh-CN" altLang="zh-CN" dirty="0">
                <a:solidFill>
                  <a:srgbClr val="92D050"/>
                </a:solidFill>
              </a:rPr>
              <a:t>角色作为分区字段</a:t>
            </a:r>
            <a:r>
              <a:rPr lang="zh-CN" altLang="zh-CN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65995" y="2509425"/>
            <a:ext cx="5039367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5474497"/>
            <a:ext cx="5274310" cy="1160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59814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分区的属性值是由用户在加载数据的时候</a:t>
            </a:r>
            <a:r>
              <a:rPr lang="zh-CN" altLang="en-US" b="1" dirty="0">
                <a:solidFill>
                  <a:srgbClr val="FF0000"/>
                </a:solidFill>
              </a:rPr>
              <a:t>手动指定</a:t>
            </a:r>
            <a:r>
              <a:rPr lang="zh-CN" altLang="en-US" dirty="0"/>
              <a:t>的。</a:t>
            </a:r>
          </a:p>
          <a:p>
            <a:r>
              <a:rPr lang="zh-CN" altLang="en-US" dirty="0"/>
              <a:t>语法如下：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Local</a:t>
            </a:r>
            <a:r>
              <a:rPr lang="zh-CN" altLang="en-US" dirty="0"/>
              <a:t>参数用于指定</a:t>
            </a:r>
            <a:r>
              <a:rPr lang="zh-CN" altLang="en-US" dirty="0">
                <a:solidFill>
                  <a:srgbClr val="92D050"/>
                </a:solidFill>
              </a:rPr>
              <a:t>待加载的</a:t>
            </a:r>
            <a:r>
              <a:rPr lang="zh-CN" altLang="zh-CN" dirty="0">
                <a:solidFill>
                  <a:srgbClr val="92D050"/>
                </a:solidFill>
              </a:rPr>
              <a:t>数据是位于本地文件系统还是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zh-CN" dirty="0">
                <a:solidFill>
                  <a:srgbClr val="92D050"/>
                </a:solidFill>
              </a:rPr>
              <a:t>文件系统</a:t>
            </a:r>
            <a:r>
              <a:rPr lang="zh-CN" altLang="zh-CN" dirty="0"/>
              <a:t>。关于</a:t>
            </a:r>
            <a:r>
              <a:rPr lang="en-US" altLang="zh-CN" dirty="0"/>
              <a:t>load</a:t>
            </a:r>
            <a:r>
              <a:rPr lang="zh-CN" altLang="zh-CN" dirty="0"/>
              <a:t>语句后续详细展开讲解。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静态分区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94777" y="2576599"/>
            <a:ext cx="5981803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 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分区字段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分区值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074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静态加载数据操作如下，文件都位于</a:t>
            </a:r>
            <a:r>
              <a:rPr lang="en-US" altLang="zh-CN" dirty="0"/>
              <a:t>Hive</a:t>
            </a:r>
            <a:r>
              <a:rPr lang="zh-CN" altLang="en-US" dirty="0"/>
              <a:t>服务器所在机器本地文件系统上（</a:t>
            </a:r>
            <a:r>
              <a:rPr lang="en-US" altLang="zh-CN" dirty="0"/>
              <a:t>node1</a:t>
            </a:r>
            <a:r>
              <a:rPr lang="zh-CN" altLang="en-US" dirty="0"/>
              <a:t>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静态分区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1791" y="3075174"/>
            <a:ext cx="4687072" cy="221170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973652" y="3580863"/>
            <a:ext cx="707591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'/root/hivedata/archer.txt'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'sheshou'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'/root/hivedata/assassin.txt'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'cike'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'/root/hivedata/mage.txt'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'fashi'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'/root/hivedata/support.txt'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'fuzhu'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'/root/hivedata/tank.txt'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'tanke'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'/root/hivedata/warrior.txt'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'zhanshi'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837889-BB84-4D20-5B99-92565F9BD0E0}"/>
              </a:ext>
            </a:extLst>
          </p:cNvPr>
          <p:cNvSpPr txBox="1"/>
          <p:nvPr/>
        </p:nvSpPr>
        <p:spPr>
          <a:xfrm>
            <a:off x="4267200" y="61656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先建表后加载数据</a:t>
            </a:r>
          </a:p>
        </p:txBody>
      </p:sp>
    </p:spTree>
    <p:extLst>
      <p:ext uri="{BB962C8B-B14F-4D97-AF65-F5344CB8AC3E}">
        <p14:creationId xmlns:p14="http://schemas.microsoft.com/office/powerpoint/2010/main" val="2691073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外表上看起来分区表好像没多大变化，只不过多了一个分区字段。实际上</a:t>
            </a:r>
            <a:r>
              <a:rPr lang="zh-CN" altLang="en-US" dirty="0">
                <a:solidFill>
                  <a:srgbClr val="92D050"/>
                </a:solidFill>
              </a:rPr>
              <a:t>分区表在底层管理数据的方式发生了改变</a:t>
            </a:r>
            <a:r>
              <a:rPr lang="zh-CN" altLang="en-US" dirty="0"/>
              <a:t>。这里直接去</a:t>
            </a:r>
            <a:r>
              <a:rPr lang="en-US" altLang="zh-CN" dirty="0"/>
              <a:t>HDFS</a:t>
            </a:r>
            <a:r>
              <a:rPr lang="zh-CN" altLang="en-US" dirty="0"/>
              <a:t>查看区别。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本质</a:t>
            </a:r>
          </a:p>
        </p:txBody>
      </p:sp>
      <p:sp>
        <p:nvSpPr>
          <p:cNvPr id="2" name="矩形 1"/>
          <p:cNvSpPr/>
          <p:nvPr/>
        </p:nvSpPr>
        <p:spPr>
          <a:xfrm>
            <a:off x="1422280" y="2760902"/>
            <a:ext cx="304064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非分区表：</a:t>
            </a:r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9539" y="2792071"/>
            <a:ext cx="341894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分区表：</a:t>
            </a:r>
            <a:r>
              <a:rPr lang="en-US" altLang="zh-CN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t_all_hero_part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42180" y="4309084"/>
            <a:ext cx="5274310" cy="2011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下箭头 2"/>
          <p:cNvSpPr/>
          <p:nvPr/>
        </p:nvSpPr>
        <p:spPr>
          <a:xfrm>
            <a:off x="2624984" y="3383723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623945" y="3430422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16928" y="4309084"/>
            <a:ext cx="5274310" cy="1979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558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分区的概念提供了一种将</a:t>
            </a:r>
            <a:r>
              <a:rPr lang="en-US" altLang="zh-CN" dirty="0"/>
              <a:t>Hive</a:t>
            </a:r>
            <a:r>
              <a:rPr lang="zh-CN" altLang="en-US" dirty="0"/>
              <a:t>表数据分离为多个文件</a:t>
            </a:r>
            <a:r>
              <a:rPr lang="en-US" altLang="zh-CN" dirty="0"/>
              <a:t>/</a:t>
            </a:r>
            <a:r>
              <a:rPr lang="zh-CN" altLang="en-US" dirty="0"/>
              <a:t>目录的方法。</a:t>
            </a:r>
            <a:endParaRPr lang="en-US" altLang="zh-CN" dirty="0"/>
          </a:p>
          <a:p>
            <a:r>
              <a:rPr lang="zh-CN" altLang="en-US" b="1" dirty="0">
                <a:solidFill>
                  <a:srgbClr val="92D050"/>
                </a:solidFill>
              </a:rPr>
              <a:t>不同分区对应着不同的文件夹，同一分区的数据存储在同一个文件夹下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查询过滤的时候只需要根据分区值找到对应的文件夹，扫描本文件夹下本分区下的文件即可，避免全表数据扫描。</a:t>
            </a:r>
            <a:endParaRPr lang="en-US" altLang="zh-CN" dirty="0"/>
          </a:p>
          <a:p>
            <a:r>
              <a:rPr lang="zh-CN" altLang="en-US" dirty="0"/>
              <a:t>这种</a:t>
            </a:r>
            <a:r>
              <a:rPr lang="zh-CN" altLang="en-US" dirty="0">
                <a:solidFill>
                  <a:srgbClr val="FF0000"/>
                </a:solidFill>
              </a:rPr>
              <a:t>指定分区查询</a:t>
            </a:r>
            <a:r>
              <a:rPr lang="zh-CN" altLang="en-US" dirty="0"/>
              <a:t>的方式叫做</a:t>
            </a:r>
            <a:r>
              <a:rPr lang="zh-CN" altLang="en-US" b="1" dirty="0">
                <a:solidFill>
                  <a:srgbClr val="92D050"/>
                </a:solidFill>
              </a:rPr>
              <a:t>分区裁剪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04" y="2931208"/>
            <a:ext cx="4275190" cy="37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1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分区表的使用重点在于：</a:t>
            </a:r>
          </a:p>
          <a:p>
            <a:pPr marL="0" indent="0">
              <a:buNone/>
            </a:pPr>
            <a:r>
              <a:rPr lang="zh-CN" altLang="en-US" dirty="0"/>
              <a:t>一、建表时根据业务场景</a:t>
            </a:r>
            <a:r>
              <a:rPr lang="zh-CN" altLang="en-US" b="1" dirty="0">
                <a:solidFill>
                  <a:srgbClr val="92D050"/>
                </a:solidFill>
              </a:rPr>
              <a:t>设置合适的分区字段</a:t>
            </a:r>
            <a:r>
              <a:rPr lang="zh-CN" altLang="en-US" dirty="0"/>
              <a:t>。比如日期、地域、类别等；</a:t>
            </a:r>
          </a:p>
          <a:p>
            <a:pPr marL="0" indent="0">
              <a:buNone/>
            </a:pPr>
            <a:r>
              <a:rPr lang="zh-CN" altLang="en-US" dirty="0"/>
              <a:t>二、查询的时候</a:t>
            </a:r>
            <a:r>
              <a:rPr lang="zh-CN" altLang="en-US" b="1" dirty="0">
                <a:solidFill>
                  <a:srgbClr val="92D050"/>
                </a:solidFill>
              </a:rPr>
              <a:t>尽量先使用</a:t>
            </a:r>
            <a:r>
              <a:rPr lang="en-US" altLang="zh-CN" b="1" dirty="0">
                <a:solidFill>
                  <a:srgbClr val="92D050"/>
                </a:solidFill>
              </a:rPr>
              <a:t>where</a:t>
            </a:r>
            <a:r>
              <a:rPr lang="zh-CN" altLang="en-US" b="1" dirty="0">
                <a:solidFill>
                  <a:srgbClr val="92D050"/>
                </a:solidFill>
              </a:rPr>
              <a:t>进行分区过滤</a:t>
            </a:r>
            <a:r>
              <a:rPr lang="zh-CN" altLang="en-US" dirty="0"/>
              <a:t>，查询指定分区的数据，避免全表扫描。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dirty="0"/>
              <a:t>比如：查询英雄主要定位是射手并且最大生命大于</a:t>
            </a:r>
            <a:r>
              <a:rPr lang="en-US" altLang="zh-CN" dirty="0"/>
              <a:t>6000</a:t>
            </a:r>
            <a:r>
              <a:rPr lang="zh-CN" altLang="zh-CN" dirty="0"/>
              <a:t>的个数。使用分区表查询和使用非分区表进行查询，</a:t>
            </a:r>
            <a:r>
              <a:rPr lang="en-US" altLang="zh-CN" dirty="0"/>
              <a:t>SQL</a:t>
            </a:r>
            <a:r>
              <a:rPr lang="zh-CN" altLang="zh-CN" dirty="0"/>
              <a:t>如下</a:t>
            </a:r>
            <a:r>
              <a:rPr lang="zh-CN" altLang="en-US" dirty="0"/>
              <a:t>，</a:t>
            </a:r>
            <a:r>
              <a:rPr lang="zh-CN" altLang="zh-CN" dirty="0"/>
              <a:t>想一想：底层执行性能来说，分区表的优势在哪里？</a:t>
            </a:r>
          </a:p>
          <a:p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20" y="4580721"/>
            <a:ext cx="707591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非分区表 全表扫描过滤查询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 先基于分区过滤 再查询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"sheshou"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412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通过建表语句中关于分区的相关语法可以发现，</a:t>
            </a:r>
            <a:r>
              <a:rPr lang="en-US" altLang="zh-CN" dirty="0"/>
              <a:t>Hive</a:t>
            </a:r>
            <a:r>
              <a:rPr lang="zh-CN" altLang="en-US" dirty="0"/>
              <a:t>支持多个分区字段：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PARTITIONED BY (partition1 data_type, partition2 data_type,….)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多重分区下，分区之间是一种递进关系，可以理解为</a:t>
            </a:r>
            <a:r>
              <a:rPr lang="zh-CN" altLang="en-US" b="1" dirty="0">
                <a:solidFill>
                  <a:srgbClr val="92D050"/>
                </a:solidFill>
              </a:rPr>
              <a:t>在前一个分区的基础上</a:t>
            </a:r>
            <a:r>
              <a:rPr lang="zh-CN" altLang="en-US" dirty="0">
                <a:solidFill>
                  <a:srgbClr val="92D050"/>
                </a:solidFill>
              </a:rPr>
              <a:t>继续分区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HDFS</a:t>
            </a:r>
            <a:r>
              <a:rPr lang="zh-CN" altLang="en-US" dirty="0"/>
              <a:t>的角度来看就是</a:t>
            </a:r>
            <a:r>
              <a:rPr lang="zh-CN" altLang="en-US" b="1" dirty="0">
                <a:solidFill>
                  <a:srgbClr val="92D050"/>
                </a:solidFill>
              </a:rPr>
              <a:t>文件夹下继续划分子文件夹</a:t>
            </a:r>
            <a:r>
              <a:rPr lang="zh-CN" altLang="en-US" dirty="0"/>
              <a:t>。比如：把全国人口数据首先根据省进行分区，然后根据市进行划分，如果你需要甚至可以继续根据区县再划分，此时就是</a:t>
            </a:r>
            <a:r>
              <a:rPr lang="en-US" altLang="zh-CN" dirty="0"/>
              <a:t>3</a:t>
            </a:r>
            <a:r>
              <a:rPr lang="zh-CN" altLang="en-US" dirty="0"/>
              <a:t>分区表。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多重分区表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22" y="3634633"/>
            <a:ext cx="6565113" cy="29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多重分区表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744415" y="1828976"/>
            <a:ext cx="868252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单分区表，按省份分区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双分区表，按省份和市分区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三分区表，按省份、市、县分区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19" y="4357107"/>
            <a:ext cx="707591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多分区表的数据插入和查询使用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'shanghai'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,city=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,county=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'xiaoshan'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310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在向</a:t>
            </a:r>
            <a:r>
              <a:rPr lang="en-US" altLang="zh-CN" dirty="0"/>
              <a:t>Hive</a:t>
            </a:r>
            <a:r>
              <a:rPr lang="zh-CN" altLang="en-US" dirty="0"/>
              <a:t>分区表加载数据的时候，我们把使用</a:t>
            </a:r>
            <a:r>
              <a:rPr lang="en-US" altLang="zh-CN" dirty="0"/>
              <a:t>load</a:t>
            </a:r>
            <a:r>
              <a:rPr lang="zh-CN" altLang="en-US" dirty="0"/>
              <a:t>命令手动指定分区值的方式叫做静态加载，那么有没有动态加载？</a:t>
            </a:r>
            <a:endParaRPr lang="en-US" altLang="zh-CN" dirty="0"/>
          </a:p>
          <a:p>
            <a:r>
              <a:rPr lang="zh-CN" altLang="en-US" dirty="0"/>
              <a:t>如果创建的分区很多，是否意味着复制粘贴修改很多</a:t>
            </a:r>
            <a:r>
              <a:rPr lang="en-US" altLang="zh-CN" dirty="0"/>
              <a:t>load</a:t>
            </a:r>
            <a:r>
              <a:rPr lang="zh-CN" altLang="en-US" dirty="0"/>
              <a:t>命令去执行，效率低。有没有高效的方法？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</p:spTree>
    <p:extLst>
      <p:ext uri="{BB962C8B-B14F-4D97-AF65-F5344CB8AC3E}">
        <p14:creationId xmlns:p14="http://schemas.microsoft.com/office/powerpoint/2010/main" val="124590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IDEA</a:t>
            </a:r>
            <a:r>
              <a:rPr lang="zh-CN" altLang="en-US" dirty="0"/>
              <a:t>中的任意工程中，选择</a:t>
            </a:r>
            <a:r>
              <a:rPr lang="en-US" altLang="zh-CN" dirty="0"/>
              <a:t>Database</a:t>
            </a:r>
            <a:r>
              <a:rPr lang="zh-CN" altLang="en-US" dirty="0"/>
              <a:t>标签配置</a:t>
            </a:r>
            <a:r>
              <a:rPr lang="en-US" altLang="zh-CN" dirty="0"/>
              <a:t>Hive</a:t>
            </a:r>
            <a:r>
              <a:rPr lang="zh-CN" altLang="en-US" dirty="0"/>
              <a:t> </a:t>
            </a:r>
            <a:r>
              <a:rPr lang="en-US" altLang="zh-CN" dirty="0"/>
              <a:t>Driver</a:t>
            </a:r>
            <a:r>
              <a:rPr lang="zh-CN" altLang="en-US" dirty="0"/>
              <a:t>驱动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2719823"/>
            <a:ext cx="4596740" cy="2743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21" y="2573314"/>
            <a:ext cx="6674284" cy="2890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7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分区的字段值是基于查询结果（参数位置）</a:t>
            </a:r>
            <a:r>
              <a:rPr lang="zh-CN" altLang="en-US" b="1" dirty="0">
                <a:solidFill>
                  <a:srgbClr val="FF0000"/>
                </a:solidFill>
              </a:rPr>
              <a:t>自动推断</a:t>
            </a:r>
            <a:r>
              <a:rPr lang="zh-CN" altLang="en-US" dirty="0">
                <a:solidFill>
                  <a:srgbClr val="92D050"/>
                </a:solidFill>
              </a:rPr>
              <a:t>出来</a:t>
            </a:r>
            <a:r>
              <a:rPr lang="zh-CN" altLang="en-US" dirty="0"/>
              <a:t>的。核心语法就是</a:t>
            </a:r>
            <a:r>
              <a:rPr lang="en-US" altLang="zh-CN" b="1" dirty="0" err="1">
                <a:solidFill>
                  <a:srgbClr val="FF0000"/>
                </a:solidFill>
              </a:rPr>
              <a:t>insert+select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启用</a:t>
            </a:r>
            <a:r>
              <a:rPr lang="en-US" altLang="zh-CN" dirty="0"/>
              <a:t>hive</a:t>
            </a:r>
            <a:r>
              <a:rPr lang="zh-CN" altLang="en-US" dirty="0"/>
              <a:t>动态分区，需要在</a:t>
            </a:r>
            <a:r>
              <a:rPr lang="en-US" altLang="zh-CN" dirty="0"/>
              <a:t>hive</a:t>
            </a:r>
            <a:r>
              <a:rPr lang="zh-CN" altLang="en-US" dirty="0"/>
              <a:t>会话中设置两个参数：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动态分区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435877" y="2692995"/>
            <a:ext cx="707591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是否开启动态分区功能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=true;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指定动态分区模式，分为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nonstick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非严格模式和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严格模式要求至少有一个分区为静态分区。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hive.exec.dynamic.partition.mode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=nonstrict;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2EE3E-F0E5-F151-9588-A6D6B594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8" y="4115202"/>
            <a:ext cx="6852233" cy="24841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74286F-E3C2-E977-29F2-806040B3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55" y="5041530"/>
            <a:ext cx="4591691" cy="285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F8FE7C-63DB-E7BE-DBBC-B23B95F0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87" y="5700383"/>
            <a:ext cx="4715533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0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创建一张新的分区表，执行动态分区插入。</a:t>
            </a:r>
            <a:endParaRPr lang="en-US" altLang="zh-CN" dirty="0"/>
          </a:p>
          <a:p>
            <a:r>
              <a:rPr lang="zh-CN" altLang="zh-CN" dirty="0"/>
              <a:t>动态分区插入时，分区值是根据查询</a:t>
            </a:r>
            <a:r>
              <a:rPr lang="zh-CN" altLang="zh-CN" b="1" dirty="0"/>
              <a:t>返回字段位置</a:t>
            </a:r>
            <a:r>
              <a:rPr lang="zh-CN" altLang="zh-CN" dirty="0"/>
              <a:t>自动推断的。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动态分区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20" y="2743375"/>
            <a:ext cx="7075917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创建一张新的分区表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t_all_hero_part_dynamic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执行动态分区插入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1C3B90D-63A5-EF4E-E6F5-F17CB18CEC06}"/>
              </a:ext>
            </a:extLst>
          </p:cNvPr>
          <p:cNvGrpSpPr/>
          <p:nvPr/>
        </p:nvGrpSpPr>
        <p:grpSpPr>
          <a:xfrm>
            <a:off x="1715057" y="3170006"/>
            <a:ext cx="1016640" cy="1601640"/>
            <a:chOff x="1715057" y="3170006"/>
            <a:chExt cx="1016640" cy="16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EFF859A-4DB4-8CE2-8B14-B1D3F8192BE6}"/>
                    </a:ext>
                  </a:extLst>
                </p14:cNvPr>
                <p14:cNvContentPartPr/>
                <p14:nvPr/>
              </p14:nvContentPartPr>
              <p14:xfrm>
                <a:off x="2230577" y="3170006"/>
                <a:ext cx="501120" cy="1601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EFF859A-4DB4-8CE2-8B14-B1D3F8192B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1577" y="3161006"/>
                  <a:ext cx="518760" cy="16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2A37557-F531-A3BE-8977-C2D68D9939DA}"/>
                    </a:ext>
                  </a:extLst>
                </p14:cNvPr>
                <p14:cNvContentPartPr/>
                <p14:nvPr/>
              </p14:nvContentPartPr>
              <p14:xfrm>
                <a:off x="1715057" y="3612446"/>
                <a:ext cx="219960" cy="505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2A37557-F531-A3BE-8977-C2D68D9939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057" y="3603806"/>
                  <a:ext cx="23760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0238BB-2786-306F-604C-11B3480E960F}"/>
              </a:ext>
            </a:extLst>
          </p:cNvPr>
          <p:cNvGrpSpPr/>
          <p:nvPr/>
        </p:nvGrpSpPr>
        <p:grpSpPr>
          <a:xfrm>
            <a:off x="2777777" y="4719806"/>
            <a:ext cx="2275920" cy="314640"/>
            <a:chOff x="2777777" y="4719806"/>
            <a:chExt cx="227592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E54DFA1-4E8C-C1DE-69DD-0AC70DA1AC96}"/>
                    </a:ext>
                  </a:extLst>
                </p14:cNvPr>
                <p14:cNvContentPartPr/>
                <p14:nvPr/>
              </p14:nvContentPartPr>
              <p14:xfrm>
                <a:off x="2777777" y="4972166"/>
                <a:ext cx="1618560" cy="62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E54DFA1-4E8C-C1DE-69DD-0AC70DA1A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9137" y="4963526"/>
                  <a:ext cx="1636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AEB48D5-050C-5B02-BF8C-D65172A55D0F}"/>
                    </a:ext>
                  </a:extLst>
                </p14:cNvPr>
                <p14:cNvContentPartPr/>
                <p14:nvPr/>
              </p14:nvContentPartPr>
              <p14:xfrm>
                <a:off x="4752017" y="4719806"/>
                <a:ext cx="81360" cy="149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AEB48D5-050C-5B02-BF8C-D65172A55D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43377" y="4711166"/>
                  <a:ext cx="99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84B08E2-A136-5AC7-80FA-ECEB3FB9F1E8}"/>
                    </a:ext>
                  </a:extLst>
                </p14:cNvPr>
                <p14:cNvContentPartPr/>
                <p14:nvPr/>
              </p14:nvContentPartPr>
              <p14:xfrm>
                <a:off x="4946417" y="4719806"/>
                <a:ext cx="107280" cy="95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84B08E2-A136-5AC7-80FA-ECEB3FB9F1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7417" y="4711166"/>
                  <a:ext cx="124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663BF04-FB00-0373-773D-7C892AB8A9BA}"/>
                    </a:ext>
                  </a:extLst>
                </p14:cNvPr>
                <p14:cNvContentPartPr/>
                <p14:nvPr/>
              </p14:nvContentPartPr>
              <p14:xfrm>
                <a:off x="4841657" y="4823126"/>
                <a:ext cx="124560" cy="187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663BF04-FB00-0373-773D-7C892AB8A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2657" y="4814486"/>
                  <a:ext cx="14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2CB0F00-24BE-3DEA-10BC-DB442863E182}"/>
                    </a:ext>
                  </a:extLst>
                </p14:cNvPr>
                <p14:cNvContentPartPr/>
                <p14:nvPr/>
              </p14:nvContentPartPr>
              <p14:xfrm>
                <a:off x="4856777" y="4911326"/>
                <a:ext cx="46440" cy="120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2CB0F00-24BE-3DEA-10BC-DB442863E1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8137" y="4902686"/>
                  <a:ext cx="640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6BC7BF5-F600-D2BC-63D1-FD1BFA02A0EC}"/>
              </a:ext>
            </a:extLst>
          </p:cNvPr>
          <p:cNvGrpSpPr/>
          <p:nvPr/>
        </p:nvGrpSpPr>
        <p:grpSpPr>
          <a:xfrm>
            <a:off x="3082697" y="6129566"/>
            <a:ext cx="1340280" cy="577080"/>
            <a:chOff x="3082697" y="6129566"/>
            <a:chExt cx="134028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7B3F23C-5C08-933F-5519-66FDAF8E882E}"/>
                    </a:ext>
                  </a:extLst>
                </p14:cNvPr>
                <p14:cNvContentPartPr/>
                <p14:nvPr/>
              </p14:nvContentPartPr>
              <p14:xfrm>
                <a:off x="3082697" y="6137846"/>
                <a:ext cx="295560" cy="10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7B3F23C-5C08-933F-5519-66FDAF8E88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4057" y="6128846"/>
                  <a:ext cx="313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5FCFA74-9929-BA2D-439C-254C7DE5F756}"/>
                    </a:ext>
                  </a:extLst>
                </p14:cNvPr>
                <p14:cNvContentPartPr/>
                <p14:nvPr/>
              </p14:nvContentPartPr>
              <p14:xfrm>
                <a:off x="3509297" y="6129566"/>
                <a:ext cx="913680" cy="28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5FCFA74-9929-BA2D-439C-254C7DE5F7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00297" y="6120926"/>
                  <a:ext cx="93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D043583-DC3B-A521-32C5-717A8D806850}"/>
                    </a:ext>
                  </a:extLst>
                </p14:cNvPr>
                <p14:cNvContentPartPr/>
                <p14:nvPr/>
              </p14:nvContentPartPr>
              <p14:xfrm>
                <a:off x="4005737" y="6235046"/>
                <a:ext cx="21240" cy="257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D043583-DC3B-A521-32C5-717A8D8068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96737" y="6226406"/>
                  <a:ext cx="38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AC395F3-DA16-F420-591A-5D35EEA7A063}"/>
                    </a:ext>
                  </a:extLst>
                </p14:cNvPr>
                <p14:cNvContentPartPr/>
                <p14:nvPr/>
              </p14:nvContentPartPr>
              <p14:xfrm>
                <a:off x="3944897" y="6419006"/>
                <a:ext cx="165240" cy="954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AC395F3-DA16-F420-591A-5D35EEA7A0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5897" y="6410006"/>
                  <a:ext cx="18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E0D0C91-6713-BD74-7756-3EB5B176A5B2}"/>
                    </a:ext>
                  </a:extLst>
                </p14:cNvPr>
                <p14:cNvContentPartPr/>
                <p14:nvPr/>
              </p14:nvContentPartPr>
              <p14:xfrm>
                <a:off x="4213817" y="6461486"/>
                <a:ext cx="36000" cy="87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E0D0C91-6713-BD74-7756-3EB5B176A5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04817" y="6452846"/>
                  <a:ext cx="53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DB7E382-E013-31AF-C6CA-8985230E8B36}"/>
                    </a:ext>
                  </a:extLst>
                </p14:cNvPr>
                <p14:cNvContentPartPr/>
                <p14:nvPr/>
              </p14:nvContentPartPr>
              <p14:xfrm>
                <a:off x="4354217" y="6461486"/>
                <a:ext cx="48240" cy="38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DB7E382-E013-31AF-C6CA-8985230E8B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5217" y="6452846"/>
                  <a:ext cx="65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3CDE1E9-4B61-7528-DDDE-A8BA262F9297}"/>
                    </a:ext>
                  </a:extLst>
                </p14:cNvPr>
                <p14:cNvContentPartPr/>
                <p14:nvPr/>
              </p14:nvContentPartPr>
              <p14:xfrm>
                <a:off x="4267097" y="6576686"/>
                <a:ext cx="98280" cy="129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3CDE1E9-4B61-7528-DDDE-A8BA262F92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8097" y="6567686"/>
                  <a:ext cx="115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DAD329-128A-7ADE-C102-66DDA9AD63EC}"/>
                    </a:ext>
                  </a:extLst>
                </p14:cNvPr>
                <p14:cNvContentPartPr/>
                <p14:nvPr/>
              </p14:nvContentPartPr>
              <p14:xfrm>
                <a:off x="4244057" y="6592166"/>
                <a:ext cx="58320" cy="90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DAD329-128A-7ADE-C102-66DDA9AD63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35057" y="6583526"/>
                  <a:ext cx="7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7A21E00-7795-6A87-674B-DA64913B6671}"/>
                    </a:ext>
                  </a:extLst>
                </p14:cNvPr>
                <p14:cNvContentPartPr/>
                <p14:nvPr/>
              </p14:nvContentPartPr>
              <p14:xfrm>
                <a:off x="3168737" y="6268166"/>
                <a:ext cx="108000" cy="270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7A21E00-7795-6A87-674B-DA64913B66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9737" y="6259526"/>
                  <a:ext cx="12564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5A9FCAF9-B930-6213-1B77-B0C2813268BC}"/>
                  </a:ext>
                </a:extLst>
              </p14:cNvPr>
              <p14:cNvContentPartPr/>
              <p14:nvPr/>
            </p14:nvContentPartPr>
            <p14:xfrm>
              <a:off x="5442497" y="5895206"/>
              <a:ext cx="861840" cy="36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5A9FCAF9-B930-6213-1B77-B0C2813268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33857" y="5886566"/>
                <a:ext cx="87948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0855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一、分区表不是建表的必要语法规则，是一种</a:t>
            </a:r>
            <a:r>
              <a:rPr lang="zh-CN" altLang="en-US" b="1" dirty="0">
                <a:solidFill>
                  <a:srgbClr val="92D050"/>
                </a:solidFill>
              </a:rPr>
              <a:t>优化手段表</a:t>
            </a:r>
            <a:r>
              <a:rPr lang="zh-CN" altLang="en-US" dirty="0"/>
              <a:t>，可选；</a:t>
            </a:r>
          </a:p>
          <a:p>
            <a:pPr marL="0" indent="0">
              <a:buNone/>
            </a:pPr>
            <a:r>
              <a:rPr lang="zh-CN" altLang="en-US" dirty="0"/>
              <a:t>二、</a:t>
            </a:r>
            <a:r>
              <a:rPr lang="zh-CN" altLang="en-US" b="1" dirty="0">
                <a:solidFill>
                  <a:srgbClr val="92D050"/>
                </a:solidFill>
              </a:rPr>
              <a:t>分区字段不能是表中已有的字段</a:t>
            </a:r>
            <a:r>
              <a:rPr lang="zh-CN" altLang="en-US" dirty="0"/>
              <a:t>，不能重复；</a:t>
            </a:r>
          </a:p>
          <a:p>
            <a:pPr marL="0" indent="0">
              <a:buNone/>
            </a:pPr>
            <a:r>
              <a:rPr lang="zh-CN" altLang="en-US" dirty="0"/>
              <a:t>三、分区字段是</a:t>
            </a:r>
            <a:r>
              <a:rPr lang="zh-CN" altLang="en-US" b="1" dirty="0">
                <a:solidFill>
                  <a:srgbClr val="92D050"/>
                </a:solidFill>
              </a:rPr>
              <a:t>虚拟字段</a:t>
            </a:r>
            <a:r>
              <a:rPr lang="zh-CN" altLang="en-US" dirty="0"/>
              <a:t>，其数据并不存储在底层的文件中；</a:t>
            </a:r>
          </a:p>
          <a:p>
            <a:pPr marL="0" indent="0">
              <a:buNone/>
            </a:pPr>
            <a:r>
              <a:rPr lang="zh-CN" altLang="en-US" dirty="0"/>
              <a:t>四、分区字段值的确定来自于用户价值数据手动指定（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）或者根据查询结果位置自动推断（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r>
              <a:rPr lang="zh-CN" altLang="en-US" dirty="0"/>
              <a:t>五、</a:t>
            </a:r>
            <a:r>
              <a:rPr lang="en-US" altLang="zh-CN" dirty="0"/>
              <a:t>Hive</a:t>
            </a:r>
            <a:r>
              <a:rPr lang="zh-CN" altLang="en-US" b="1" dirty="0">
                <a:solidFill>
                  <a:srgbClr val="92D050"/>
                </a:solidFill>
              </a:rPr>
              <a:t>支持多重分区</a:t>
            </a:r>
            <a:r>
              <a:rPr lang="zh-CN" altLang="en-US" dirty="0"/>
              <a:t>，也就是说在分区的基础上继续分区，划分更加细粒度</a:t>
            </a:r>
          </a:p>
          <a:p>
            <a:pPr marL="0" indent="0">
              <a:buNone/>
            </a:pPr>
            <a:r>
              <a:rPr lang="zh-CN" altLang="en-US" dirty="0"/>
              <a:t> 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22892099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内部表、外部表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Tables </a:t>
            </a:r>
            <a:r>
              <a:rPr lang="zh-CN" altLang="en-US" dirty="0">
                <a:solidFill>
                  <a:schemeClr val="tx1"/>
                </a:solidFill>
              </a:rPr>
              <a:t>分区表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Bucketed Tables </a:t>
            </a:r>
            <a:r>
              <a:rPr lang="zh-CN" altLang="en-US" dirty="0">
                <a:solidFill>
                  <a:srgbClr val="FF0000"/>
                </a:solidFill>
              </a:rPr>
              <a:t>分桶表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444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分桶表</a:t>
            </a:r>
            <a:r>
              <a:rPr lang="zh-CN" altLang="en-US" dirty="0"/>
              <a:t>也叫做桶表，叫法源自建表语法中</a:t>
            </a:r>
            <a:r>
              <a:rPr lang="en-US" altLang="zh-CN" dirty="0">
                <a:solidFill>
                  <a:srgbClr val="92D050"/>
                </a:solidFill>
              </a:rPr>
              <a:t>bucket</a:t>
            </a:r>
            <a:r>
              <a:rPr lang="zh-CN" altLang="en-US" dirty="0"/>
              <a:t>单词，是一种</a:t>
            </a:r>
            <a:r>
              <a:rPr lang="zh-CN" altLang="en-US" dirty="0">
                <a:solidFill>
                  <a:srgbClr val="92D050"/>
                </a:solidFill>
              </a:rPr>
              <a:t>用于优化查询而设计的表</a:t>
            </a:r>
            <a:r>
              <a:rPr lang="zh-CN" altLang="en-US" dirty="0"/>
              <a:t>类型。</a:t>
            </a:r>
            <a:endParaRPr lang="en-US" altLang="zh-CN" dirty="0"/>
          </a:p>
          <a:p>
            <a:r>
              <a:rPr lang="zh-CN" altLang="en-US" dirty="0"/>
              <a:t>分桶表对应的数据文件在底层会被分解为若干个部分，通俗来说就是被拆分成若干个独立的小文件。</a:t>
            </a:r>
          </a:p>
          <a:p>
            <a:r>
              <a:rPr lang="zh-CN" altLang="en-US" dirty="0"/>
              <a:t>在分桶时，要指定根据哪个字段将数据分为几桶（几个部分）。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99" y="3183752"/>
            <a:ext cx="7260960" cy="33044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186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分桶规则如下：</a:t>
            </a:r>
            <a:r>
              <a:rPr lang="zh-CN" altLang="en-US" dirty="0">
                <a:solidFill>
                  <a:srgbClr val="92D050"/>
                </a:solidFill>
              </a:rPr>
              <a:t>桶编号相同的数据会被分到同一个桶当中。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hash_function</a:t>
            </a:r>
            <a:r>
              <a:rPr lang="zh-CN" altLang="en-US" dirty="0">
                <a:solidFill>
                  <a:schemeClr val="tx1"/>
                </a:solidFill>
              </a:rPr>
              <a:t>取决于分桶字段</a:t>
            </a:r>
            <a:r>
              <a:rPr lang="en-US" altLang="zh-CN" dirty="0" err="1">
                <a:solidFill>
                  <a:schemeClr val="tx1"/>
                </a:solidFill>
              </a:rPr>
              <a:t>bucketing_column</a:t>
            </a:r>
            <a:r>
              <a:rPr lang="zh-CN" altLang="en-US" dirty="0">
                <a:solidFill>
                  <a:schemeClr val="tx1"/>
                </a:solidFill>
              </a:rPr>
              <a:t>的类型：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</a:t>
            </a:r>
            <a:r>
              <a:rPr lang="en-US" altLang="zh-CN" sz="1400" dirty="0">
                <a:solidFill>
                  <a:schemeClr val="tx1"/>
                </a:solidFill>
              </a:rPr>
              <a:t>int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en-US" altLang="zh-CN" sz="1400" dirty="0">
                <a:solidFill>
                  <a:schemeClr val="tx1"/>
                </a:solidFill>
              </a:rPr>
              <a:t>(int) == int;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如果是其他比如</a:t>
            </a:r>
            <a:r>
              <a:rPr lang="en-US" altLang="zh-CN" sz="1400" dirty="0">
                <a:solidFill>
                  <a:schemeClr val="tx1"/>
                </a:solidFill>
              </a:rPr>
              <a:t>bigint,string</a:t>
            </a:r>
            <a:r>
              <a:rPr lang="zh-CN" altLang="en-US" sz="1400" dirty="0">
                <a:solidFill>
                  <a:schemeClr val="tx1"/>
                </a:solidFill>
              </a:rPr>
              <a:t>或者复杂数据类型，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zh-CN" altLang="en-US" sz="1400" dirty="0">
                <a:solidFill>
                  <a:schemeClr val="tx1"/>
                </a:solidFill>
              </a:rPr>
              <a:t>比较棘手，将是从该类型派生的某个数字，比如</a:t>
            </a:r>
            <a:r>
              <a:rPr lang="en-US" altLang="zh-CN" sz="1400" dirty="0">
                <a:solidFill>
                  <a:schemeClr val="tx1"/>
                </a:solidFill>
              </a:rPr>
              <a:t>hashcode</a:t>
            </a:r>
            <a:r>
              <a:rPr lang="zh-CN" altLang="en-US" sz="1400" dirty="0">
                <a:solidFill>
                  <a:schemeClr val="tx1"/>
                </a:solidFill>
              </a:rPr>
              <a:t>值。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19" y="2256263"/>
            <a:ext cx="7075917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Bucket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number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hash_function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(bucketing_column)</a:t>
            </a: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mod </a:t>
            </a: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num_buckets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分桶编号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哈希方法（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分桶字段） </a:t>
            </a:r>
            <a:r>
              <a:rPr lang="en-US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 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分桶个数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7" name="Picture 5" descr="Bucketing in Hiv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3" y="4521522"/>
            <a:ext cx="5353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66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623701" y="3829050"/>
            <a:ext cx="9171299" cy="336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CLUSTERED BY (col_name)</a:t>
            </a:r>
            <a:r>
              <a:rPr lang="zh-CN" altLang="en-US" dirty="0"/>
              <a:t>表示根据哪个字段进行分；</a:t>
            </a:r>
          </a:p>
          <a:p>
            <a:r>
              <a:rPr lang="en-US" altLang="zh-CN" dirty="0"/>
              <a:t>INTO N BUCKETS</a:t>
            </a:r>
            <a:r>
              <a:rPr lang="zh-CN" altLang="en-US" dirty="0"/>
              <a:t>表示分为几桶（也就是几个部分）。</a:t>
            </a:r>
          </a:p>
          <a:p>
            <a:r>
              <a:rPr lang="zh-CN" altLang="en-US" dirty="0"/>
              <a:t>需要注意的是，</a:t>
            </a:r>
            <a:r>
              <a:rPr lang="zh-CN" altLang="en-US" b="1" dirty="0">
                <a:solidFill>
                  <a:srgbClr val="92D050"/>
                </a:solidFill>
              </a:rPr>
              <a:t>分桶的字段必须是表中</a:t>
            </a:r>
            <a:r>
              <a:rPr lang="zh-CN" altLang="en-US" b="1" dirty="0">
                <a:solidFill>
                  <a:srgbClr val="FF0000"/>
                </a:solidFill>
              </a:rPr>
              <a:t>已经存在</a:t>
            </a:r>
            <a:r>
              <a:rPr lang="zh-CN" altLang="en-US" b="1" dirty="0">
                <a:solidFill>
                  <a:srgbClr val="92D050"/>
                </a:solidFill>
              </a:rPr>
              <a:t>的字段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3546678"/>
            <a:ext cx="4570928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分桶表建表语句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EXTERNAL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[db_name.]table_name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[(col_name data_type, ...)]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23C15C-BB0E-67D8-DEB4-5DD791ABA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925" y="1775975"/>
            <a:ext cx="3419952" cy="885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3520B4-4E1E-B32A-F7F7-349D6E56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54" y="5204865"/>
            <a:ext cx="6344535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91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现有美国</a:t>
            </a:r>
            <a:r>
              <a:rPr lang="en-US" altLang="zh-CN" dirty="0"/>
              <a:t>2021-1-28</a:t>
            </a:r>
            <a:r>
              <a:rPr lang="zh-CN" altLang="en-US" dirty="0"/>
              <a:t>号，各个县</a:t>
            </a:r>
            <a:r>
              <a:rPr lang="en-US" altLang="zh-CN" dirty="0"/>
              <a:t>county</a:t>
            </a:r>
            <a:r>
              <a:rPr lang="zh-CN" altLang="en-US" dirty="0"/>
              <a:t>的新冠疫情累计案例信息，包括确诊病例和死亡病例，数据格式如下所示；</a:t>
            </a:r>
            <a:endParaRPr lang="en-US" altLang="zh-CN" dirty="0"/>
          </a:p>
          <a:p>
            <a:r>
              <a:rPr lang="zh-CN" altLang="en-US" dirty="0"/>
              <a:t>字段含义：</a:t>
            </a:r>
            <a:r>
              <a:rPr lang="en-US" altLang="zh-CN" dirty="0" err="1"/>
              <a:t>count_date</a:t>
            </a:r>
            <a:r>
              <a:rPr lang="zh-CN" altLang="en-US" dirty="0"/>
              <a:t>（统计日期）</a:t>
            </a:r>
            <a:r>
              <a:rPr lang="en-US" altLang="zh-CN" dirty="0"/>
              <a:t>,county</a:t>
            </a:r>
            <a:r>
              <a:rPr lang="zh-CN" altLang="en-US" dirty="0"/>
              <a:t>（县）</a:t>
            </a:r>
            <a:r>
              <a:rPr lang="en-US" altLang="zh-CN" dirty="0"/>
              <a:t>,state</a:t>
            </a:r>
            <a:r>
              <a:rPr lang="zh-CN" altLang="en-US" dirty="0"/>
              <a:t>（州）</a:t>
            </a:r>
            <a:r>
              <a:rPr lang="en-US" altLang="zh-CN" dirty="0"/>
              <a:t>,</a:t>
            </a:r>
            <a:r>
              <a:rPr lang="en-US" altLang="zh-CN" dirty="0" err="1"/>
              <a:t>fips</a:t>
            </a:r>
            <a:r>
              <a:rPr lang="zh-CN" altLang="en-US" dirty="0"/>
              <a:t>（县编码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r>
              <a:rPr lang="en-US" altLang="zh-CN" dirty="0"/>
              <a:t>,cases</a:t>
            </a:r>
            <a:r>
              <a:rPr lang="zh-CN" altLang="en-US" dirty="0"/>
              <a:t>（累计确诊病例）</a:t>
            </a:r>
            <a:r>
              <a:rPr lang="en-US" altLang="zh-CN" dirty="0"/>
              <a:t>,deaths</a:t>
            </a:r>
            <a:r>
              <a:rPr lang="zh-CN" altLang="en-US" dirty="0"/>
              <a:t>（累计死亡病例）。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分桶表的创建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85" y="3405840"/>
            <a:ext cx="4938188" cy="2011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87319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state</a:t>
            </a:r>
            <a:r>
              <a:rPr lang="zh-CN" altLang="en-US" dirty="0"/>
              <a:t>州把数据分为</a:t>
            </a:r>
            <a:r>
              <a:rPr lang="en-US" altLang="zh-CN" dirty="0"/>
              <a:t>5</a:t>
            </a:r>
            <a:r>
              <a:rPr lang="zh-CN" altLang="en-US" dirty="0"/>
              <a:t>桶，建表语句如下：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在创建分桶表时，还可以指定分桶内的数据排序规则</a:t>
            </a:r>
            <a:r>
              <a:rPr lang="zh-CN" altLang="en-US" dirty="0"/>
              <a:t>：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2298992"/>
            <a:ext cx="457092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4690391"/>
            <a:ext cx="457092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桶 每个桶内根据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确诊病例数倒序排序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 err="1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t_usa_covid19_bucket_sort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0934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11465</TotalTime>
  <Words>14482</Words>
  <Application>Microsoft Office PowerPoint</Application>
  <PresentationFormat>宽屏</PresentationFormat>
  <Paragraphs>867</Paragraphs>
  <Slides>173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173</vt:i4>
      </vt:variant>
    </vt:vector>
  </HeadingPairs>
  <TitlesOfParts>
    <vt:vector size="195" baseType="lpstr">
      <vt:lpstr>Alibaba PuHuiTi B</vt:lpstr>
      <vt:lpstr>Alibaba PuHuiTi M</vt:lpstr>
      <vt:lpstr>Alibaba PuHuiTi R</vt:lpstr>
      <vt:lpstr>Arial Unicode MS</vt:lpstr>
      <vt:lpstr>阿里巴巴普惠体</vt:lpstr>
      <vt:lpstr>等线</vt:lpstr>
      <vt:lpstr>黑体</vt:lpstr>
      <vt:lpstr>宋体</vt:lpstr>
      <vt:lpstr>微软雅黑 Light</vt:lpstr>
      <vt:lpstr>Arial</vt:lpstr>
      <vt:lpstr>Calibri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 SQL-DDL、DML语法</vt:lpstr>
      <vt:lpstr>PowerPoint 演示文稿</vt:lpstr>
      <vt:lpstr>PowerPoint 演示文稿</vt:lpstr>
      <vt:lpstr>Hive可视化工具</vt:lpstr>
      <vt:lpstr>Hive常见的开发方式</vt:lpstr>
      <vt:lpstr>Hive常见的开发方式</vt:lpstr>
      <vt:lpstr>Hive常见的开发方式</vt:lpstr>
      <vt:lpstr>Hive可视化工具IntelliJ IDEA</vt:lpstr>
      <vt:lpstr>Hive可视化工具IntelliJ IDEA</vt:lpstr>
      <vt:lpstr>Hive可视化工具IntelliJ IDEA</vt:lpstr>
      <vt:lpstr>Hive可视化工具IntelliJ IDEA</vt:lpstr>
      <vt:lpstr>Hive可视化工具IntelliJ IDEA</vt:lpstr>
      <vt:lpstr>数据定义语言（DDL）概述</vt:lpstr>
      <vt:lpstr>PowerPoint 演示文稿</vt:lpstr>
      <vt:lpstr>数据定义语言（DDL）概述</vt:lpstr>
      <vt:lpstr>数据定义语言（DDL）概述</vt:lpstr>
      <vt:lpstr>Hive SQL DDL建表基础语法</vt:lpstr>
      <vt:lpstr>PowerPoint 演示文稿</vt:lpstr>
      <vt:lpstr>Hive SQL DDL建表语法</vt:lpstr>
      <vt:lpstr>Hive SQL DDL建表语法</vt:lpstr>
      <vt:lpstr>PowerPoint 演示文稿</vt:lpstr>
      <vt:lpstr>Hive数据类型详解</vt:lpstr>
      <vt:lpstr>Hive数据类型详解</vt:lpstr>
      <vt:lpstr>Hive数据类型详解</vt:lpstr>
      <vt:lpstr>Hive数据类型详解</vt:lpstr>
      <vt:lpstr>Hive数据类型详解</vt:lpstr>
      <vt:lpstr>Hive数据类型详解</vt:lpstr>
      <vt:lpstr>PowerPoint 演示文稿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PowerPoint 演示文稿</vt:lpstr>
      <vt:lpstr>Hive数据存储路径</vt:lpstr>
      <vt:lpstr>Hive数据存储路径</vt:lpstr>
      <vt:lpstr>Hive数据存储路径</vt:lpstr>
      <vt:lpstr>PowerPoint 演示文稿</vt:lpstr>
      <vt:lpstr>HiveSQL DDL建表基础语法</vt:lpstr>
      <vt:lpstr>HiveSQL DDL建表基础语法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</vt:lpstr>
      <vt:lpstr>HiveSQL DDL建表基础语法-指定数据存储路径</vt:lpstr>
      <vt:lpstr>Hive SQL DDL建表高阶语法</vt:lpstr>
      <vt:lpstr>PowerPoint 演示文稿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Location再探究</vt:lpstr>
      <vt:lpstr>Hive表对应的数据在HDFS上的存储位置</vt:lpstr>
      <vt:lpstr>PowerPoint 演示文稿</vt:lpstr>
      <vt:lpstr>Hive Partitioned Tables 分区表</vt:lpstr>
      <vt:lpstr>Hive Partitioned Tables 分区表</vt:lpstr>
      <vt:lpstr>Hive Partitioned Tables 分区表</vt:lpstr>
      <vt:lpstr>分区表产生背景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PowerPoint 演示文稿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SQL DDL其他语法</vt:lpstr>
      <vt:lpstr>PowerPoint 演示文稿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PowerPoint 演示文稿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PowerPoint 演示文稿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MSCK 修复partition</vt:lpstr>
      <vt:lpstr>Hive MSCK 修复partition</vt:lpstr>
      <vt:lpstr>Hive Show语法</vt:lpstr>
      <vt:lpstr>Hive Show语法</vt:lpstr>
      <vt:lpstr>Hive Show语法</vt:lpstr>
      <vt:lpstr>Hive Show语法</vt:lpstr>
      <vt:lpstr>Hive SQL DML语法</vt:lpstr>
      <vt:lpstr>PowerPoint 演示文稿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Load Data From Local FS or HDFS</vt:lpstr>
      <vt:lpstr>Load Data From Local FS or HDFS</vt:lpstr>
      <vt:lpstr>Load Data From Local FS or HDFS</vt:lpstr>
      <vt:lpstr>PowerPoint 演示文稿</vt:lpstr>
      <vt:lpstr>Hive insert使用方式</vt:lpstr>
      <vt:lpstr>Hive insert使用方式</vt:lpstr>
      <vt:lpstr>Hive insert使用方式</vt:lpstr>
      <vt:lpstr>Hive insert使用方式</vt:lpstr>
      <vt:lpstr>Hive insert使用方式</vt:lpstr>
      <vt:lpstr>PowerPoint 演示文稿</vt:lpstr>
      <vt:lpstr>Hive insert使用方式</vt:lpstr>
      <vt:lpstr>PowerPoint 演示文稿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PowerPoint 演示文稿</vt:lpstr>
      <vt:lpstr>insert Directory导出数据</vt:lpstr>
      <vt:lpstr>insert Directory导出数据</vt:lpstr>
      <vt:lpstr>insert Directory导出数据</vt:lpstr>
      <vt:lpstr>insert Directory导出数据</vt:lpstr>
      <vt:lpstr>Hive SQL-DDL、DML</vt:lpstr>
      <vt:lpstr>Hive SQL-DDL、DML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劉　崇玖</cp:lastModifiedBy>
  <cp:revision>1495</cp:revision>
  <dcterms:created xsi:type="dcterms:W3CDTF">2020-03-31T02:23:27Z</dcterms:created>
  <dcterms:modified xsi:type="dcterms:W3CDTF">2024-09-18T07:21:33Z</dcterms:modified>
</cp:coreProperties>
</file>